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6" r:id="rId18"/>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5" name="4 Marcador de pie de página"/>
          <p:cNvSpPr>
            <a:spLocks noGrp="1"/>
          </p:cNvSpPr>
          <p:nvPr>
            <p:ph type="ftr" sz="quarter" idx="11"/>
          </p:nvPr>
        </p:nvSpPr>
        <p:spPr/>
        <p:txBody>
          <a:bodyPr/>
          <a:lstStyle/>
          <a:p>
            <a:endParaRPr lang="es-NI" dirty="0"/>
          </a:p>
        </p:txBody>
      </p:sp>
      <p:sp>
        <p:nvSpPr>
          <p:cNvPr id="6" name="5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152032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5" name="4 Marcador de pie de página"/>
          <p:cNvSpPr>
            <a:spLocks noGrp="1"/>
          </p:cNvSpPr>
          <p:nvPr>
            <p:ph type="ftr" sz="quarter" idx="11"/>
          </p:nvPr>
        </p:nvSpPr>
        <p:spPr/>
        <p:txBody>
          <a:bodyPr/>
          <a:lstStyle/>
          <a:p>
            <a:endParaRPr lang="es-NI" dirty="0"/>
          </a:p>
        </p:txBody>
      </p:sp>
      <p:sp>
        <p:nvSpPr>
          <p:cNvPr id="6" name="5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284122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5" name="4 Marcador de pie de página"/>
          <p:cNvSpPr>
            <a:spLocks noGrp="1"/>
          </p:cNvSpPr>
          <p:nvPr>
            <p:ph type="ftr" sz="quarter" idx="11"/>
          </p:nvPr>
        </p:nvSpPr>
        <p:spPr/>
        <p:txBody>
          <a:bodyPr/>
          <a:lstStyle/>
          <a:p>
            <a:endParaRPr lang="es-NI" dirty="0"/>
          </a:p>
        </p:txBody>
      </p:sp>
      <p:sp>
        <p:nvSpPr>
          <p:cNvPr id="6" name="5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392640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5" name="4 Marcador de pie de página"/>
          <p:cNvSpPr>
            <a:spLocks noGrp="1"/>
          </p:cNvSpPr>
          <p:nvPr>
            <p:ph type="ftr" sz="quarter" idx="11"/>
          </p:nvPr>
        </p:nvSpPr>
        <p:spPr/>
        <p:txBody>
          <a:bodyPr/>
          <a:lstStyle/>
          <a:p>
            <a:endParaRPr lang="es-NI" dirty="0"/>
          </a:p>
        </p:txBody>
      </p:sp>
      <p:sp>
        <p:nvSpPr>
          <p:cNvPr id="6" name="5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258988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5" name="4 Marcador de pie de página"/>
          <p:cNvSpPr>
            <a:spLocks noGrp="1"/>
          </p:cNvSpPr>
          <p:nvPr>
            <p:ph type="ftr" sz="quarter" idx="11"/>
          </p:nvPr>
        </p:nvSpPr>
        <p:spPr/>
        <p:txBody>
          <a:bodyPr/>
          <a:lstStyle/>
          <a:p>
            <a:endParaRPr lang="es-NI" dirty="0"/>
          </a:p>
        </p:txBody>
      </p:sp>
      <p:sp>
        <p:nvSpPr>
          <p:cNvPr id="6" name="5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337370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6" name="5 Marcador de pie de página"/>
          <p:cNvSpPr>
            <a:spLocks noGrp="1"/>
          </p:cNvSpPr>
          <p:nvPr>
            <p:ph type="ftr" sz="quarter" idx="11"/>
          </p:nvPr>
        </p:nvSpPr>
        <p:spPr/>
        <p:txBody>
          <a:bodyPr/>
          <a:lstStyle/>
          <a:p>
            <a:endParaRPr lang="es-NI" dirty="0"/>
          </a:p>
        </p:txBody>
      </p:sp>
      <p:sp>
        <p:nvSpPr>
          <p:cNvPr id="7" name="6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31119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8" name="7 Marcador de pie de página"/>
          <p:cNvSpPr>
            <a:spLocks noGrp="1"/>
          </p:cNvSpPr>
          <p:nvPr>
            <p:ph type="ftr" sz="quarter" idx="11"/>
          </p:nvPr>
        </p:nvSpPr>
        <p:spPr/>
        <p:txBody>
          <a:bodyPr/>
          <a:lstStyle/>
          <a:p>
            <a:endParaRPr lang="es-NI" dirty="0"/>
          </a:p>
        </p:txBody>
      </p:sp>
      <p:sp>
        <p:nvSpPr>
          <p:cNvPr id="9" name="8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381638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4" name="3 Marcador de pie de página"/>
          <p:cNvSpPr>
            <a:spLocks noGrp="1"/>
          </p:cNvSpPr>
          <p:nvPr>
            <p:ph type="ftr" sz="quarter" idx="11"/>
          </p:nvPr>
        </p:nvSpPr>
        <p:spPr/>
        <p:txBody>
          <a:bodyPr/>
          <a:lstStyle/>
          <a:p>
            <a:endParaRPr lang="es-NI" dirty="0"/>
          </a:p>
        </p:txBody>
      </p:sp>
      <p:sp>
        <p:nvSpPr>
          <p:cNvPr id="5" name="4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184892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3" name="2 Marcador de pie de página"/>
          <p:cNvSpPr>
            <a:spLocks noGrp="1"/>
          </p:cNvSpPr>
          <p:nvPr>
            <p:ph type="ftr" sz="quarter" idx="11"/>
          </p:nvPr>
        </p:nvSpPr>
        <p:spPr/>
        <p:txBody>
          <a:bodyPr/>
          <a:lstStyle/>
          <a:p>
            <a:endParaRPr lang="es-NI" dirty="0"/>
          </a:p>
        </p:txBody>
      </p:sp>
      <p:sp>
        <p:nvSpPr>
          <p:cNvPr id="4" name="3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369985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6" name="5 Marcador de pie de página"/>
          <p:cNvSpPr>
            <a:spLocks noGrp="1"/>
          </p:cNvSpPr>
          <p:nvPr>
            <p:ph type="ftr" sz="quarter" idx="11"/>
          </p:nvPr>
        </p:nvSpPr>
        <p:spPr/>
        <p:txBody>
          <a:bodyPr/>
          <a:lstStyle/>
          <a:p>
            <a:endParaRPr lang="es-NI" dirty="0"/>
          </a:p>
        </p:txBody>
      </p:sp>
      <p:sp>
        <p:nvSpPr>
          <p:cNvPr id="7" name="6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356998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3E93DE-2482-4962-A4EA-CAAA48F9B6CF}" type="datetimeFigureOut">
              <a:rPr lang="es-NI" smtClean="0"/>
              <a:pPr/>
              <a:t>17/03/2016</a:t>
            </a:fld>
            <a:endParaRPr lang="es-NI" dirty="0"/>
          </a:p>
        </p:txBody>
      </p:sp>
      <p:sp>
        <p:nvSpPr>
          <p:cNvPr id="6" name="5 Marcador de pie de página"/>
          <p:cNvSpPr>
            <a:spLocks noGrp="1"/>
          </p:cNvSpPr>
          <p:nvPr>
            <p:ph type="ftr" sz="quarter" idx="11"/>
          </p:nvPr>
        </p:nvSpPr>
        <p:spPr/>
        <p:txBody>
          <a:bodyPr/>
          <a:lstStyle/>
          <a:p>
            <a:endParaRPr lang="es-NI" dirty="0"/>
          </a:p>
        </p:txBody>
      </p:sp>
      <p:sp>
        <p:nvSpPr>
          <p:cNvPr id="7" name="6 Marcador de número de diapositiva"/>
          <p:cNvSpPr>
            <a:spLocks noGrp="1"/>
          </p:cNvSpPr>
          <p:nvPr>
            <p:ph type="sldNum" sz="quarter" idx="12"/>
          </p:nvPr>
        </p:nvSpPr>
        <p:spPr/>
        <p:txBody>
          <a:body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389685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93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E93DE-2482-4962-A4EA-CAAA48F9B6CF}" type="datetimeFigureOut">
              <a:rPr lang="es-NI" smtClean="0"/>
              <a:pPr/>
              <a:t>17/03/2016</a:t>
            </a:fld>
            <a:endParaRPr lang="es-NI"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F24AC-BB7E-489B-ABE0-EBE5AC21B022}" type="slidenum">
              <a:rPr lang="es-NI" smtClean="0"/>
              <a:pPr/>
              <a:t>‹Nº›</a:t>
            </a:fld>
            <a:endParaRPr lang="es-NI" dirty="0"/>
          </a:p>
        </p:txBody>
      </p:sp>
    </p:spTree>
    <p:extLst>
      <p:ext uri="{BB962C8B-B14F-4D97-AF65-F5344CB8AC3E}">
        <p14:creationId xmlns="" xmlns:p14="http://schemas.microsoft.com/office/powerpoint/2010/main" val="322445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NI" sz="3200" b="1" dirty="0" smtClean="0">
                <a:latin typeface="Bookman Old Style" pitchFamily="18" charset="0"/>
              </a:rPr>
              <a:t>Cumbre Judicial Iberoamericana</a:t>
            </a:r>
            <a:endParaRPr lang="es-NI" sz="3200" b="1" dirty="0">
              <a:latin typeface="Bookman Old Style" pitchFamily="18" charset="0"/>
            </a:endParaRPr>
          </a:p>
        </p:txBody>
      </p:sp>
      <p:sp>
        <p:nvSpPr>
          <p:cNvPr id="5" name="4 Subtítulo"/>
          <p:cNvSpPr>
            <a:spLocks noGrp="1"/>
          </p:cNvSpPr>
          <p:nvPr>
            <p:ph type="subTitle" idx="1"/>
          </p:nvPr>
        </p:nvSpPr>
        <p:spPr>
          <a:xfrm>
            <a:off x="1371600" y="5500702"/>
            <a:ext cx="7058052" cy="714380"/>
          </a:xfrm>
        </p:spPr>
        <p:txBody>
          <a:bodyPr>
            <a:normAutofit/>
          </a:bodyPr>
          <a:lstStyle/>
          <a:p>
            <a:pPr algn="r"/>
            <a:r>
              <a:rPr lang="es-NI" sz="2400" b="1" dirty="0" smtClean="0">
                <a:solidFill>
                  <a:schemeClr val="tx1"/>
                </a:solidFill>
                <a:latin typeface="Bookman Old Style" pitchFamily="18" charset="0"/>
              </a:rPr>
              <a:t>Managua, 17 de Marzo de 2016</a:t>
            </a:r>
            <a:endParaRPr lang="es-NI" sz="2400" b="1" dirty="0">
              <a:solidFill>
                <a:schemeClr val="tx1"/>
              </a:solidFill>
              <a:latin typeface="Bookman Old Style" pitchFamily="18" charset="0"/>
            </a:endParaRPr>
          </a:p>
        </p:txBody>
      </p:sp>
    </p:spTree>
    <p:extLst>
      <p:ext uri="{BB962C8B-B14F-4D97-AF65-F5344CB8AC3E}">
        <p14:creationId xmlns="" xmlns:p14="http://schemas.microsoft.com/office/powerpoint/2010/main" val="2067974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p:spPr>
        <p:txBody>
          <a:bodyPr>
            <a:normAutofit fontScale="90000"/>
          </a:bodyPr>
          <a:lstStyle/>
          <a:p>
            <a:pPr algn="l"/>
            <a:r>
              <a:rPr lang="es-NI" sz="3300" b="1" dirty="0" smtClean="0">
                <a:latin typeface="Bookman Old Style" pitchFamily="18" charset="0"/>
              </a:rPr>
              <a:t/>
            </a:r>
            <a:br>
              <a:rPr lang="es-NI" sz="3300" b="1" dirty="0" smtClean="0">
                <a:latin typeface="Bookman Old Style" pitchFamily="18" charset="0"/>
              </a:rPr>
            </a:br>
            <a:r>
              <a:rPr lang="es-NI" sz="3300" b="1" dirty="0" smtClean="0">
                <a:latin typeface="Bookman Old Style" pitchFamily="18" charset="0"/>
              </a:rPr>
              <a:t>IV. IIY III REUNION DE LA COMISION </a:t>
            </a:r>
            <a:r>
              <a:rPr lang="es-NI" dirty="0" smtClean="0"/>
              <a:t/>
            </a:r>
            <a:br>
              <a:rPr lang="es-NI" dirty="0" smtClean="0"/>
            </a:br>
            <a:endParaRPr lang="es-NI" dirty="0"/>
          </a:p>
        </p:txBody>
      </p:sp>
      <p:sp>
        <p:nvSpPr>
          <p:cNvPr id="3" name="2 Marcador de contenido"/>
          <p:cNvSpPr>
            <a:spLocks noGrp="1"/>
          </p:cNvSpPr>
          <p:nvPr>
            <p:ph idx="1"/>
          </p:nvPr>
        </p:nvSpPr>
        <p:spPr>
          <a:xfrm>
            <a:off x="457200" y="714356"/>
            <a:ext cx="8229600" cy="5411807"/>
          </a:xfrm>
        </p:spPr>
        <p:txBody>
          <a:bodyPr>
            <a:normAutofit fontScale="25000" lnSpcReduction="20000"/>
          </a:bodyPr>
          <a:lstStyle/>
          <a:p>
            <a:r>
              <a:rPr lang="es-NI" sz="9600" b="1" dirty="0" smtClean="0">
                <a:latin typeface="Bookman Old Style" pitchFamily="18" charset="0"/>
              </a:rPr>
              <a:t>II Reunión, Bogotá, 29 de mayo</a:t>
            </a:r>
            <a:r>
              <a:rPr lang="es-NI" sz="9600" dirty="0" smtClean="0">
                <a:latin typeface="Bookman Old Style" pitchFamily="18" charset="0"/>
              </a:rPr>
              <a:t>: la Comisión presentó el informe de labores donde se detallaron las acciones realizadas:</a:t>
            </a:r>
          </a:p>
          <a:p>
            <a:pPr>
              <a:buNone/>
            </a:pPr>
            <a:r>
              <a:rPr lang="es-NI" sz="9600" dirty="0" smtClean="0">
                <a:latin typeface="Bookman Old Style" pitchFamily="18" charset="0"/>
              </a:rPr>
              <a:t> </a:t>
            </a:r>
          </a:p>
          <a:p>
            <a:pPr algn="just">
              <a:buNone/>
            </a:pPr>
            <a:r>
              <a:rPr lang="es-NI" sz="9600" dirty="0" smtClean="0">
                <a:latin typeface="Bookman Old Style" pitchFamily="18" charset="0"/>
              </a:rPr>
              <a:t>1 </a:t>
            </a:r>
            <a:r>
              <a:rPr lang="es-NI" sz="9600" b="1" dirty="0" smtClean="0">
                <a:latin typeface="Bookman Old Style" pitchFamily="18" charset="0"/>
              </a:rPr>
              <a:t>Política de Género para la Cumbre Judicial Iberoamericana</a:t>
            </a:r>
            <a:r>
              <a:rPr lang="es-NI" sz="9600" dirty="0" smtClean="0">
                <a:latin typeface="Bookman Old Style" pitchFamily="18" charset="0"/>
              </a:rPr>
              <a:t> </a:t>
            </a:r>
          </a:p>
          <a:p>
            <a:pPr algn="just"/>
            <a:r>
              <a:rPr lang="es-NI" sz="9600" dirty="0" smtClean="0">
                <a:latin typeface="Bookman Old Style" pitchFamily="18" charset="0"/>
              </a:rPr>
              <a:t>Propone que el </a:t>
            </a:r>
            <a:r>
              <a:rPr lang="es-NI" sz="9600" dirty="0" smtClean="0">
                <a:latin typeface="Bookman Old Style" pitchFamily="18" charset="0"/>
              </a:rPr>
              <a:t>quehacer de la Cumbre Judicial Iberoamericana, </a:t>
            </a:r>
            <a:r>
              <a:rPr lang="es-NI" sz="9600" dirty="0" smtClean="0">
                <a:latin typeface="Bookman Old Style" pitchFamily="18" charset="0"/>
              </a:rPr>
              <a:t>incorpore en los </a:t>
            </a:r>
            <a:r>
              <a:rPr lang="es-NI" sz="9600" dirty="0" smtClean="0">
                <a:latin typeface="Bookman Old Style" pitchFamily="18" charset="0"/>
              </a:rPr>
              <a:t>lineamientos estratégicos, </a:t>
            </a:r>
            <a:r>
              <a:rPr lang="es-NI" sz="9600" dirty="0" smtClean="0">
                <a:latin typeface="Bookman Old Style" pitchFamily="18" charset="0"/>
              </a:rPr>
              <a:t>en </a:t>
            </a:r>
            <a:r>
              <a:rPr lang="es-NI" sz="9600" dirty="0" smtClean="0">
                <a:latin typeface="Bookman Old Style" pitchFamily="18" charset="0"/>
              </a:rPr>
              <a:t>los órganos que integran la Cumbre, </a:t>
            </a:r>
            <a:r>
              <a:rPr lang="es-NI" sz="9600" dirty="0" smtClean="0">
                <a:latin typeface="Bookman Old Style" pitchFamily="18" charset="0"/>
              </a:rPr>
              <a:t>planes </a:t>
            </a:r>
            <a:r>
              <a:rPr lang="es-NI" sz="9600" dirty="0" smtClean="0">
                <a:latin typeface="Bookman Old Style" pitchFamily="18" charset="0"/>
              </a:rPr>
              <a:t>y políticas </a:t>
            </a:r>
            <a:r>
              <a:rPr lang="es-NI" sz="9600" dirty="0" smtClean="0">
                <a:latin typeface="Bookman Old Style" pitchFamily="18" charset="0"/>
              </a:rPr>
              <a:t>de género articuladas </a:t>
            </a:r>
            <a:r>
              <a:rPr lang="es-NI" sz="9600" dirty="0" smtClean="0">
                <a:latin typeface="Bookman Old Style" pitchFamily="18" charset="0"/>
              </a:rPr>
              <a:t>que faciliten el acceso a la justicia de las mujeres en especial condición de vulnerabilidad. </a:t>
            </a:r>
            <a:r>
              <a:rPr lang="es-NI" sz="5100" dirty="0" smtClean="0"/>
              <a:t> </a:t>
            </a:r>
          </a:p>
          <a:p>
            <a:endParaRPr lang="es-NI" sz="5100" dirty="0"/>
          </a:p>
        </p:txBody>
      </p:sp>
    </p:spTree>
    <p:extLst>
      <p:ext uri="{BB962C8B-B14F-4D97-AF65-F5344CB8AC3E}">
        <p14:creationId xmlns="" xmlns:p14="http://schemas.microsoft.com/office/powerpoint/2010/main" val="3150005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214282" y="285750"/>
            <a:ext cx="8643968" cy="6429375"/>
          </a:xfrm>
        </p:spPr>
        <p:txBody>
          <a:bodyPr>
            <a:normAutofit fontScale="55000" lnSpcReduction="20000"/>
          </a:bodyPr>
          <a:lstStyle/>
          <a:p>
            <a:pPr algn="just">
              <a:buNone/>
            </a:pPr>
            <a:r>
              <a:rPr lang="es-NI" sz="3600" b="1" dirty="0" smtClean="0">
                <a:solidFill>
                  <a:schemeClr val="tx1"/>
                </a:solidFill>
                <a:latin typeface="Bookman Old Style" pitchFamily="18" charset="0"/>
              </a:rPr>
              <a:t>2. </a:t>
            </a:r>
            <a:r>
              <a:rPr lang="es-NI" sz="5100" b="1" dirty="0" smtClean="0">
                <a:solidFill>
                  <a:schemeClr val="tx1"/>
                </a:solidFill>
                <a:latin typeface="Bookman Old Style" pitchFamily="18" charset="0"/>
              </a:rPr>
              <a:t>Política de Igualdad de Género a implementar en los órganos de impartición de justicia que pertenecen a la Cumbre Judicial Iberoamericana.</a:t>
            </a:r>
            <a:endParaRPr lang="es-NI" sz="5100" dirty="0" smtClean="0">
              <a:solidFill>
                <a:schemeClr val="tx1"/>
              </a:solidFill>
              <a:latin typeface="Bookman Old Style" pitchFamily="18" charset="0"/>
            </a:endParaRPr>
          </a:p>
          <a:p>
            <a:pPr algn="just"/>
            <a:endParaRPr lang="es-NI" sz="4400" dirty="0" smtClean="0">
              <a:latin typeface="Bookman Old Style" pitchFamily="18" charset="0"/>
            </a:endParaRPr>
          </a:p>
          <a:p>
            <a:pPr algn="just"/>
            <a:r>
              <a:rPr lang="es-NI" sz="4400" dirty="0" smtClean="0">
                <a:latin typeface="Bookman Old Style" pitchFamily="18" charset="0"/>
              </a:rPr>
              <a:t>Dirigida </a:t>
            </a:r>
            <a:r>
              <a:rPr lang="es-NI" sz="4400" dirty="0" smtClean="0">
                <a:latin typeface="Bookman Old Style" pitchFamily="18" charset="0"/>
              </a:rPr>
              <a:t>al personal judicial y administrativo de los órganos que imparten justicia, </a:t>
            </a:r>
            <a:r>
              <a:rPr lang="es-NI" sz="4400" dirty="0" smtClean="0">
                <a:latin typeface="Bookman Old Style" pitchFamily="18" charset="0"/>
              </a:rPr>
              <a:t> para promover  </a:t>
            </a:r>
            <a:r>
              <a:rPr lang="es-NI" sz="4400" dirty="0" smtClean="0">
                <a:latin typeface="Bookman Old Style" pitchFamily="18" charset="0"/>
              </a:rPr>
              <a:t>formación y sensibilización para juzgar con perspectiva de género, </a:t>
            </a:r>
            <a:r>
              <a:rPr lang="es-NI" sz="4400" dirty="0" smtClean="0">
                <a:latin typeface="Bookman Old Style" pitchFamily="18" charset="0"/>
              </a:rPr>
              <a:t>y mejorar </a:t>
            </a:r>
            <a:r>
              <a:rPr lang="es-NI" sz="4400" dirty="0" smtClean="0">
                <a:latin typeface="Bookman Old Style" pitchFamily="18" charset="0"/>
              </a:rPr>
              <a:t>oportunidades laborales de las mujeres dentro de estos órganos. </a:t>
            </a:r>
          </a:p>
          <a:p>
            <a:pPr>
              <a:buNone/>
            </a:pPr>
            <a:r>
              <a:rPr lang="es-NI" dirty="0" smtClean="0"/>
              <a:t> </a:t>
            </a:r>
            <a:endParaRPr lang="es-NI" dirty="0" smtClean="0">
              <a:solidFill>
                <a:schemeClr val="tx1"/>
              </a:solidFill>
            </a:endParaRPr>
          </a:p>
          <a:p>
            <a:pPr algn="just">
              <a:buNone/>
            </a:pPr>
            <a:r>
              <a:rPr lang="es-NI" sz="3600" b="1" dirty="0" smtClean="0">
                <a:solidFill>
                  <a:schemeClr val="tx1"/>
                </a:solidFill>
                <a:latin typeface="Bookman Old Style" pitchFamily="18" charset="0"/>
              </a:rPr>
              <a:t>3</a:t>
            </a:r>
            <a:r>
              <a:rPr lang="es-NI" sz="5100" b="1" dirty="0" smtClean="0">
                <a:solidFill>
                  <a:schemeClr val="tx1"/>
                </a:solidFill>
                <a:latin typeface="Bookman Old Style" pitchFamily="18" charset="0"/>
              </a:rPr>
              <a:t>. Modelo de incorporación de la perspectiva de género en las sentencias judiciales</a:t>
            </a:r>
            <a:r>
              <a:rPr lang="es-NI" sz="5100" b="1" dirty="0" smtClean="0">
                <a:solidFill>
                  <a:schemeClr val="tx1"/>
                </a:solidFill>
              </a:rPr>
              <a:t>.</a:t>
            </a:r>
            <a:endParaRPr lang="es-NI" sz="5100" dirty="0" smtClean="0">
              <a:solidFill>
                <a:schemeClr val="tx1"/>
              </a:solidFill>
            </a:endParaRPr>
          </a:p>
          <a:p>
            <a:pPr algn="just">
              <a:buNone/>
            </a:pPr>
            <a:r>
              <a:rPr lang="es-NI" dirty="0" smtClean="0">
                <a:solidFill>
                  <a:schemeClr val="tx1"/>
                </a:solidFill>
              </a:rPr>
              <a:t> 	</a:t>
            </a:r>
            <a:r>
              <a:rPr lang="es-NI" sz="4400" dirty="0" smtClean="0">
                <a:solidFill>
                  <a:schemeClr val="tx1"/>
                </a:solidFill>
                <a:latin typeface="Bookman Old Style" pitchFamily="18" charset="0"/>
              </a:rPr>
              <a:t>Brinda a las personas juzgadoras pasos concretos que le orientarán </a:t>
            </a:r>
            <a:r>
              <a:rPr lang="es-NI" sz="4400" dirty="0" smtClean="0">
                <a:solidFill>
                  <a:schemeClr val="tx1"/>
                </a:solidFill>
                <a:latin typeface="Bookman Old Style" pitchFamily="18" charset="0"/>
              </a:rPr>
              <a:t>en análisis de  </a:t>
            </a:r>
            <a:r>
              <a:rPr lang="es-NI" sz="4400" dirty="0" smtClean="0">
                <a:solidFill>
                  <a:schemeClr val="tx1"/>
                </a:solidFill>
                <a:latin typeface="Bookman Old Style" pitchFamily="18" charset="0"/>
              </a:rPr>
              <a:t>normativa, conceptos, pruebas y hechos, </a:t>
            </a:r>
            <a:r>
              <a:rPr lang="es-NI" sz="4400" dirty="0" smtClean="0">
                <a:solidFill>
                  <a:schemeClr val="tx1"/>
                </a:solidFill>
                <a:latin typeface="Bookman Old Style" pitchFamily="18" charset="0"/>
              </a:rPr>
              <a:t>que </a:t>
            </a:r>
            <a:r>
              <a:rPr lang="es-NI" sz="4400" dirty="0" smtClean="0">
                <a:solidFill>
                  <a:schemeClr val="tx1"/>
                </a:solidFill>
                <a:latin typeface="Bookman Old Style" pitchFamily="18" charset="0"/>
              </a:rPr>
              <a:t>puedan incidir en que se dicte una decisión judicial </a:t>
            </a:r>
            <a:r>
              <a:rPr lang="es-NI" sz="4400" dirty="0" smtClean="0">
                <a:solidFill>
                  <a:schemeClr val="tx1"/>
                </a:solidFill>
                <a:latin typeface="Bookman Old Style" pitchFamily="18" charset="0"/>
              </a:rPr>
              <a:t>sin discriminación</a:t>
            </a:r>
            <a:r>
              <a:rPr lang="es-NI" sz="4400" dirty="0" smtClean="0">
                <a:solidFill>
                  <a:schemeClr val="tx1"/>
                </a:solidFill>
              </a:rPr>
              <a:t>.</a:t>
            </a:r>
          </a:p>
          <a:p>
            <a:endParaRPr lang="es-NI" dirty="0">
              <a:solidFill>
                <a:schemeClr val="tx1"/>
              </a:solidFill>
            </a:endParaRPr>
          </a:p>
        </p:txBody>
      </p:sp>
    </p:spTree>
    <p:extLst>
      <p:ext uri="{BB962C8B-B14F-4D97-AF65-F5344CB8AC3E}">
        <p14:creationId xmlns="" xmlns:p14="http://schemas.microsoft.com/office/powerpoint/2010/main" val="3546867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357190"/>
          </a:xfrm>
        </p:spPr>
        <p:txBody>
          <a:bodyPr>
            <a:noAutofit/>
          </a:bodyPr>
          <a:lstStyle/>
          <a:p>
            <a:pPr algn="l"/>
            <a:r>
              <a:rPr lang="es-NI" sz="2000" dirty="0" smtClean="0">
                <a:latin typeface="Bookman Old Style" pitchFamily="18" charset="0"/>
              </a:rPr>
              <a:t>Sigue…</a:t>
            </a:r>
            <a:endParaRPr lang="es-NI" sz="2000" dirty="0">
              <a:latin typeface="Bookman Old Style" pitchFamily="18" charset="0"/>
            </a:endParaRPr>
          </a:p>
        </p:txBody>
      </p:sp>
      <p:sp>
        <p:nvSpPr>
          <p:cNvPr id="3" name="2 Marcador de contenido"/>
          <p:cNvSpPr>
            <a:spLocks noGrp="1"/>
          </p:cNvSpPr>
          <p:nvPr>
            <p:ph idx="1"/>
          </p:nvPr>
        </p:nvSpPr>
        <p:spPr>
          <a:xfrm>
            <a:off x="142844" y="571480"/>
            <a:ext cx="8786874" cy="6143668"/>
          </a:xfrm>
        </p:spPr>
        <p:txBody>
          <a:bodyPr>
            <a:noAutofit/>
          </a:bodyPr>
          <a:lstStyle/>
          <a:p>
            <a:pPr>
              <a:buNone/>
            </a:pPr>
            <a:r>
              <a:rPr lang="es-NI" sz="2000" b="1" dirty="0" smtClean="0">
                <a:latin typeface="Bookman Old Style" pitchFamily="18" charset="0"/>
              </a:rPr>
              <a:t>4. Propuesta para introducir la perspectiva de género en los grupos de trabajo de la Cumbre.</a:t>
            </a:r>
            <a:endParaRPr lang="es-NI" sz="2000" dirty="0" smtClean="0">
              <a:latin typeface="Bookman Old Style" pitchFamily="18" charset="0"/>
            </a:endParaRPr>
          </a:p>
          <a:p>
            <a:pPr algn="just">
              <a:buNone/>
            </a:pPr>
            <a:r>
              <a:rPr lang="es-NI" sz="2000" dirty="0" smtClean="0">
                <a:latin typeface="Bookman Old Style" pitchFamily="18" charset="0"/>
              </a:rPr>
              <a:t> 	</a:t>
            </a:r>
            <a:r>
              <a:rPr lang="es-NI" sz="2000" dirty="0" smtClean="0">
                <a:latin typeface="Bookman Old Style" pitchFamily="18" charset="0"/>
              </a:rPr>
              <a:t>Tomen </a:t>
            </a:r>
            <a:r>
              <a:rPr lang="es-NI" sz="2000" dirty="0" smtClean="0">
                <a:latin typeface="Bookman Old Style" pitchFamily="18" charset="0"/>
              </a:rPr>
              <a:t>en cuenta criterios que permitan avanzar en la identificación de las desigualdades </a:t>
            </a:r>
            <a:r>
              <a:rPr lang="es-NI" sz="2000" dirty="0" smtClean="0">
                <a:latin typeface="Bookman Old Style" pitchFamily="18" charset="0"/>
              </a:rPr>
              <a:t>presentes </a:t>
            </a:r>
            <a:r>
              <a:rPr lang="es-NI" sz="2000" dirty="0" smtClean="0">
                <a:latin typeface="Bookman Old Style" pitchFamily="18" charset="0"/>
              </a:rPr>
              <a:t>en las relaciones </a:t>
            </a:r>
            <a:r>
              <a:rPr lang="es-NI" sz="2000" dirty="0" smtClean="0">
                <a:latin typeface="Bookman Old Style" pitchFamily="18" charset="0"/>
              </a:rPr>
              <a:t>sociales, que </a:t>
            </a:r>
            <a:r>
              <a:rPr lang="es-NI" sz="2000" dirty="0" smtClean="0">
                <a:latin typeface="Bookman Old Style" pitchFamily="18" charset="0"/>
              </a:rPr>
              <a:t>afectan a las mujeres respecto a los hombres, en todos nuestros países.</a:t>
            </a:r>
          </a:p>
          <a:p>
            <a:pPr>
              <a:buNone/>
            </a:pPr>
            <a:endParaRPr lang="es-NI" sz="2000" dirty="0" smtClean="0">
              <a:latin typeface="Bookman Old Style" pitchFamily="18" charset="0"/>
            </a:endParaRPr>
          </a:p>
          <a:p>
            <a:pPr algn="just">
              <a:buNone/>
            </a:pPr>
            <a:r>
              <a:rPr lang="es-NI" sz="2000" b="1" dirty="0" smtClean="0">
                <a:latin typeface="Bookman Old Style" pitchFamily="18" charset="0"/>
              </a:rPr>
              <a:t>5. Introducción de la perspectiva de género en el Plan Iberoamericano de   Estadística Judicial.</a:t>
            </a:r>
            <a:endParaRPr lang="es-NI" sz="2000" dirty="0" smtClean="0">
              <a:latin typeface="Bookman Old Style" pitchFamily="18" charset="0"/>
            </a:endParaRPr>
          </a:p>
          <a:p>
            <a:pPr algn="just">
              <a:buNone/>
            </a:pPr>
            <a:r>
              <a:rPr lang="es-NI" sz="2000" dirty="0" smtClean="0">
                <a:latin typeface="Bookman Old Style" pitchFamily="18" charset="0"/>
              </a:rPr>
              <a:t>Modelo para los poderes judiciales iberoamericanos que permita reunir datos desagregados por sexo, </a:t>
            </a:r>
            <a:r>
              <a:rPr lang="es-NI" sz="2000" dirty="0" smtClean="0">
                <a:latin typeface="Bookman Old Style" pitchFamily="18" charset="0"/>
              </a:rPr>
              <a:t>para :</a:t>
            </a:r>
            <a:endParaRPr lang="es-NI" sz="2000" dirty="0" smtClean="0">
              <a:latin typeface="Bookman Old Style" pitchFamily="18" charset="0"/>
            </a:endParaRPr>
          </a:p>
          <a:p>
            <a:pPr algn="just"/>
            <a:r>
              <a:rPr lang="es-NI" sz="2000" dirty="0" smtClean="0">
                <a:latin typeface="Bookman Old Style" pitchFamily="18" charset="0"/>
              </a:rPr>
              <a:t>a) </a:t>
            </a:r>
            <a:r>
              <a:rPr lang="es-NI" sz="2000" dirty="0" smtClean="0">
                <a:latin typeface="Bookman Old Style" pitchFamily="18" charset="0"/>
              </a:rPr>
              <a:t>Generar </a:t>
            </a:r>
            <a:r>
              <a:rPr lang="es-NI" sz="2000" dirty="0" smtClean="0">
                <a:latin typeface="Bookman Old Style" pitchFamily="18" charset="0"/>
              </a:rPr>
              <a:t>estadísticas de género de los Poderes Judiciales de Iberoamérica, </a:t>
            </a:r>
          </a:p>
          <a:p>
            <a:pPr algn="just"/>
            <a:r>
              <a:rPr lang="es-NI" sz="2000" dirty="0" smtClean="0">
                <a:latin typeface="Bookman Old Style" pitchFamily="18" charset="0"/>
              </a:rPr>
              <a:t>b) Promover en los Poderes Judiciales iberoamericanos el uso de un modelo </a:t>
            </a:r>
            <a:r>
              <a:rPr lang="es-NI" sz="2000" dirty="0" smtClean="0">
                <a:latin typeface="Bookman Old Style" pitchFamily="18" charset="0"/>
              </a:rPr>
              <a:t>homogéneo </a:t>
            </a:r>
            <a:r>
              <a:rPr lang="es-NI" sz="2000" dirty="0" smtClean="0">
                <a:latin typeface="Bookman Old Style" pitchFamily="18" charset="0"/>
              </a:rPr>
              <a:t>para la recolección de los datos desagregados por sexo.</a:t>
            </a:r>
            <a:endParaRPr lang="es-NI" sz="2000" dirty="0">
              <a:latin typeface="Bookman Old Style" pitchFamily="18" charset="0"/>
            </a:endParaRPr>
          </a:p>
        </p:txBody>
      </p:sp>
    </p:spTree>
    <p:extLst>
      <p:ext uri="{BB962C8B-B14F-4D97-AF65-F5344CB8AC3E}">
        <p14:creationId xmlns="" xmlns:p14="http://schemas.microsoft.com/office/powerpoint/2010/main" val="3150005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428604"/>
          </a:xfrm>
        </p:spPr>
        <p:txBody>
          <a:bodyPr>
            <a:noAutofit/>
          </a:bodyPr>
          <a:lstStyle/>
          <a:p>
            <a:pPr algn="l"/>
            <a:r>
              <a:rPr lang="es-NI" sz="2000" dirty="0" smtClean="0">
                <a:latin typeface="Bookman Old Style" pitchFamily="18" charset="0"/>
              </a:rPr>
              <a:t>Sigue…</a:t>
            </a:r>
            <a:endParaRPr lang="es-NI" sz="2000" dirty="0">
              <a:latin typeface="Bookman Old Style" pitchFamily="18" charset="0"/>
            </a:endParaRPr>
          </a:p>
        </p:txBody>
      </p:sp>
      <p:sp>
        <p:nvSpPr>
          <p:cNvPr id="3" name="2 Marcador de contenido"/>
          <p:cNvSpPr>
            <a:spLocks noGrp="1"/>
          </p:cNvSpPr>
          <p:nvPr>
            <p:ph idx="1"/>
          </p:nvPr>
        </p:nvSpPr>
        <p:spPr>
          <a:xfrm>
            <a:off x="142844" y="428604"/>
            <a:ext cx="8786874" cy="6286544"/>
          </a:xfrm>
        </p:spPr>
        <p:txBody>
          <a:bodyPr>
            <a:noAutofit/>
          </a:bodyPr>
          <a:lstStyle/>
          <a:p>
            <a:pPr algn="just">
              <a:buNone/>
            </a:pPr>
            <a:r>
              <a:rPr lang="es-NI" sz="2000" b="1" dirty="0" smtClean="0">
                <a:latin typeface="Bookman Old Style" pitchFamily="18" charset="0"/>
              </a:rPr>
              <a:t>6. </a:t>
            </a:r>
            <a:r>
              <a:rPr lang="es-NI" sz="2200" b="1" dirty="0" smtClean="0">
                <a:latin typeface="Bookman Old Style" pitchFamily="18" charset="0"/>
              </a:rPr>
              <a:t>Premio a la Igualdad: Reconocimiento Iberoamericano de Sentencias con Perspectiva de Género.</a:t>
            </a:r>
            <a:endParaRPr lang="es-NI" sz="2200" dirty="0" smtClean="0">
              <a:latin typeface="Bookman Old Style" pitchFamily="18" charset="0"/>
            </a:endParaRPr>
          </a:p>
          <a:p>
            <a:pPr algn="just"/>
            <a:r>
              <a:rPr lang="es-NI" sz="2200" dirty="0" smtClean="0">
                <a:latin typeface="Bookman Old Style" pitchFamily="18" charset="0"/>
              </a:rPr>
              <a:t>Incentivar </a:t>
            </a:r>
            <a:r>
              <a:rPr lang="es-NI" sz="2200" dirty="0" smtClean="0">
                <a:latin typeface="Bookman Old Style" pitchFamily="18" charset="0"/>
              </a:rPr>
              <a:t>a las personas juzgadoras de Iberoamérica, a que incorporen transversalmente la perspectiva de género en sus </a:t>
            </a:r>
            <a:r>
              <a:rPr lang="es-NI" sz="2200" dirty="0" smtClean="0">
                <a:latin typeface="Bookman Old Style" pitchFamily="18" charset="0"/>
              </a:rPr>
              <a:t>sentencias </a:t>
            </a:r>
            <a:r>
              <a:rPr lang="es-NI" sz="2200" dirty="0" smtClean="0">
                <a:latin typeface="Bookman Old Style" pitchFamily="18" charset="0"/>
              </a:rPr>
              <a:t>y reconocer sentencias firmes, emanadas </a:t>
            </a:r>
            <a:r>
              <a:rPr lang="es-NI" sz="2200" dirty="0" smtClean="0">
                <a:latin typeface="Bookman Old Style" pitchFamily="18" charset="0"/>
              </a:rPr>
              <a:t>de </a:t>
            </a:r>
            <a:r>
              <a:rPr lang="es-NI" sz="2200" dirty="0" smtClean="0">
                <a:latin typeface="Bookman Old Style" pitchFamily="18" charset="0"/>
              </a:rPr>
              <a:t>Cortes y Tribunales </a:t>
            </a:r>
            <a:r>
              <a:rPr lang="es-NI" sz="2200" dirty="0" smtClean="0">
                <a:latin typeface="Bookman Old Style" pitchFamily="18" charset="0"/>
              </a:rPr>
              <a:t>que </a:t>
            </a:r>
            <a:r>
              <a:rPr lang="es-NI" sz="2200" dirty="0" smtClean="0">
                <a:latin typeface="Bookman Old Style" pitchFamily="18" charset="0"/>
              </a:rPr>
              <a:t>protejan y garanticen el derecho a la igualdad y la no discriminación.</a:t>
            </a:r>
          </a:p>
          <a:p>
            <a:pPr algn="just"/>
            <a:r>
              <a:rPr lang="es-NI" sz="2000" dirty="0" smtClean="0">
                <a:latin typeface="Bookman Old Style" pitchFamily="18" charset="0"/>
              </a:rPr>
              <a:t> </a:t>
            </a:r>
            <a:endParaRPr lang="es-NI" sz="2000" b="1" dirty="0" smtClean="0">
              <a:latin typeface="Bookman Old Style" pitchFamily="18" charset="0"/>
            </a:endParaRPr>
          </a:p>
          <a:p>
            <a:pPr algn="just">
              <a:buNone/>
            </a:pPr>
            <a:r>
              <a:rPr lang="es-NI" sz="2200" b="1" dirty="0" smtClean="0">
                <a:latin typeface="Bookman Old Style" pitchFamily="18" charset="0"/>
              </a:rPr>
              <a:t>7. Diseño de campañas de divulgación del Protocolo de Actuación Judicial para casos de Violencia de Género contra las Mujeres y del Protocolo Iberoamericano de actuación judicial para mejorar el acceso a la justicia de personas con discapacidad, migrantes niñas, niños y adolescentes, comunidades y pueblos indígenas.</a:t>
            </a:r>
            <a:endParaRPr lang="es-NI" sz="2200" dirty="0">
              <a:latin typeface="Bookman Old Style" pitchFamily="18" charset="0"/>
            </a:endParaRPr>
          </a:p>
        </p:txBody>
      </p:sp>
    </p:spTree>
    <p:extLst>
      <p:ext uri="{BB962C8B-B14F-4D97-AF65-F5344CB8AC3E}">
        <p14:creationId xmlns="" xmlns:p14="http://schemas.microsoft.com/office/powerpoint/2010/main" val="4018003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142853"/>
            <a:ext cx="7772400" cy="285751"/>
          </a:xfrm>
        </p:spPr>
        <p:txBody>
          <a:bodyPr>
            <a:normAutofit fontScale="90000"/>
          </a:bodyPr>
          <a:lstStyle/>
          <a:p>
            <a:pPr algn="l"/>
            <a:r>
              <a:rPr lang="es-NI" sz="2400" dirty="0" smtClean="0">
                <a:latin typeface="Bookman Old Style" pitchFamily="18" charset="0"/>
              </a:rPr>
              <a:t>Sigue…</a:t>
            </a:r>
            <a:endParaRPr lang="es-NI" sz="2400" dirty="0">
              <a:latin typeface="Bookman Old Style" pitchFamily="18" charset="0"/>
            </a:endParaRPr>
          </a:p>
        </p:txBody>
      </p:sp>
      <p:sp>
        <p:nvSpPr>
          <p:cNvPr id="5" name="4 Subtítulo"/>
          <p:cNvSpPr>
            <a:spLocks noGrp="1"/>
          </p:cNvSpPr>
          <p:nvPr>
            <p:ph type="subTitle" idx="1"/>
          </p:nvPr>
        </p:nvSpPr>
        <p:spPr>
          <a:xfrm>
            <a:off x="214282" y="500042"/>
            <a:ext cx="8643998" cy="6215106"/>
          </a:xfrm>
        </p:spPr>
        <p:txBody>
          <a:bodyPr>
            <a:normAutofit/>
          </a:bodyPr>
          <a:lstStyle/>
          <a:p>
            <a:pPr algn="just"/>
            <a:r>
              <a:rPr lang="es-NI" sz="2400" b="1" dirty="0" smtClean="0">
                <a:solidFill>
                  <a:schemeClr val="tx1"/>
                </a:solidFill>
                <a:latin typeface="Bookman Old Style" pitchFamily="18" charset="0"/>
              </a:rPr>
              <a:t>8. Elaboración de cápsulas para la conmemoración de efemérides.</a:t>
            </a:r>
            <a:endParaRPr lang="es-NI" sz="2400" dirty="0" smtClean="0">
              <a:solidFill>
                <a:schemeClr val="tx1"/>
              </a:solidFill>
              <a:latin typeface="Bookman Old Style" pitchFamily="18" charset="0"/>
            </a:endParaRPr>
          </a:p>
          <a:p>
            <a:pPr algn="just"/>
            <a:r>
              <a:rPr lang="es-NI" sz="2400" dirty="0" smtClean="0">
                <a:solidFill>
                  <a:schemeClr val="tx1"/>
                </a:solidFill>
                <a:latin typeface="Bookman Old Style" pitchFamily="18" charset="0"/>
              </a:rPr>
              <a:t>1. Se realizaron boletines informativos para las principales efemérides relacionadas con las mujeres, para ser remitidas a todos los órganos que integran la Cumbre. </a:t>
            </a:r>
          </a:p>
          <a:p>
            <a:r>
              <a:rPr lang="es-NI" dirty="0" smtClean="0"/>
              <a:t> </a:t>
            </a:r>
          </a:p>
          <a:p>
            <a:endParaRPr lang="es-NI" dirty="0"/>
          </a:p>
        </p:txBody>
      </p:sp>
      <p:pic>
        <p:nvPicPr>
          <p:cNvPr id="6" name="5 Imagen"/>
          <p:cNvPicPr/>
          <p:nvPr/>
        </p:nvPicPr>
        <p:blipFill>
          <a:blip r:embed="rId2"/>
          <a:srcRect/>
          <a:stretch>
            <a:fillRect/>
          </a:stretch>
        </p:blipFill>
        <p:spPr bwMode="auto">
          <a:xfrm>
            <a:off x="1785918" y="2857496"/>
            <a:ext cx="5612130" cy="3363765"/>
          </a:xfrm>
          <a:prstGeom prst="rect">
            <a:avLst/>
          </a:prstGeom>
          <a:noFill/>
          <a:ln w="9525">
            <a:noFill/>
            <a:miter lim="800000"/>
            <a:headEnd/>
            <a:tailEnd/>
          </a:ln>
        </p:spPr>
      </p:pic>
    </p:spTree>
    <p:extLst>
      <p:ext uri="{BB962C8B-B14F-4D97-AF65-F5344CB8AC3E}">
        <p14:creationId xmlns="" xmlns:p14="http://schemas.microsoft.com/office/powerpoint/2010/main" val="3546867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500066"/>
          </a:xfrm>
        </p:spPr>
        <p:txBody>
          <a:bodyPr>
            <a:normAutofit/>
          </a:bodyPr>
          <a:lstStyle/>
          <a:p>
            <a:pPr algn="just"/>
            <a:r>
              <a:rPr lang="es-NI" sz="2400" dirty="0" smtClean="0">
                <a:latin typeface="Bookman Old Style" pitchFamily="18" charset="0"/>
              </a:rPr>
              <a:t>Sigue…</a:t>
            </a:r>
            <a:endParaRPr lang="es-NI" sz="2400" dirty="0">
              <a:latin typeface="Bookman Old Style" pitchFamily="18" charset="0"/>
            </a:endParaRPr>
          </a:p>
        </p:txBody>
      </p:sp>
      <p:sp>
        <p:nvSpPr>
          <p:cNvPr id="3" name="2 Marcador de contenido"/>
          <p:cNvSpPr>
            <a:spLocks noGrp="1"/>
          </p:cNvSpPr>
          <p:nvPr>
            <p:ph idx="1"/>
          </p:nvPr>
        </p:nvSpPr>
        <p:spPr>
          <a:xfrm>
            <a:off x="142844" y="714356"/>
            <a:ext cx="8715436" cy="5857916"/>
          </a:xfrm>
        </p:spPr>
        <p:txBody>
          <a:bodyPr>
            <a:normAutofit/>
          </a:bodyPr>
          <a:lstStyle/>
          <a:p>
            <a:pPr algn="just">
              <a:buNone/>
            </a:pPr>
            <a:r>
              <a:rPr lang="es-NI" sz="2400" dirty="0" smtClean="0">
                <a:latin typeface="Bookman Old Style" pitchFamily="18" charset="0"/>
              </a:rPr>
              <a:t>2. </a:t>
            </a:r>
            <a:r>
              <a:rPr lang="es-NI" sz="2400" b="1" dirty="0" smtClean="0">
                <a:latin typeface="Bookman Old Style" pitchFamily="18" charset="0"/>
              </a:rPr>
              <a:t>III Reunión, México, 15 de octubre</a:t>
            </a:r>
            <a:r>
              <a:rPr lang="es-NI" sz="2400" dirty="0" smtClean="0">
                <a:latin typeface="Bookman Old Style" pitchFamily="18" charset="0"/>
              </a:rPr>
              <a:t>: Realizada en la Ciudad de México, en el marco del Primer Encuentro Iberoamericano sobre Igualdad de Género e Impartición de Justicia. </a:t>
            </a:r>
          </a:p>
          <a:p>
            <a:pPr>
              <a:buNone/>
            </a:pPr>
            <a:endParaRPr lang="es-NI" sz="2400" dirty="0" smtClean="0">
              <a:latin typeface="Bookman Old Style" pitchFamily="18" charset="0"/>
            </a:endParaRPr>
          </a:p>
          <a:p>
            <a:pPr algn="just">
              <a:buNone/>
            </a:pPr>
            <a:r>
              <a:rPr lang="es-NI" sz="2400" dirty="0" smtClean="0">
                <a:latin typeface="Bookman Old Style" pitchFamily="18" charset="0"/>
              </a:rPr>
              <a:t>Las  integrantes de la comisión acordaron lo siguientes: </a:t>
            </a:r>
          </a:p>
          <a:p>
            <a:pPr algn="just"/>
            <a:r>
              <a:rPr lang="es-NI" sz="2400" dirty="0" smtClean="0">
                <a:latin typeface="Bookman Old Style" pitchFamily="18" charset="0"/>
              </a:rPr>
              <a:t>Presentar un informe de trabajo que incluya los documentos y propuesta  aprobada por la Comisión  para  ser discutidos y aprobados en la Reunión Preparatoria de la XVIII Edición de la Cumbre, en Andorra. </a:t>
            </a:r>
          </a:p>
          <a:p>
            <a:pPr>
              <a:buNone/>
            </a:pPr>
            <a:endParaRPr lang="es-NI" dirty="0"/>
          </a:p>
        </p:txBody>
      </p:sp>
    </p:spTree>
    <p:extLst>
      <p:ext uri="{BB962C8B-B14F-4D97-AF65-F5344CB8AC3E}">
        <p14:creationId xmlns="" xmlns:p14="http://schemas.microsoft.com/office/powerpoint/2010/main" val="3150005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428604"/>
          </a:xfrm>
        </p:spPr>
        <p:txBody>
          <a:bodyPr>
            <a:noAutofit/>
          </a:bodyPr>
          <a:lstStyle/>
          <a:p>
            <a:pPr algn="l"/>
            <a:r>
              <a:rPr lang="es-NI" sz="2000" dirty="0" smtClean="0">
                <a:latin typeface="Bookman Old Style" pitchFamily="18" charset="0"/>
              </a:rPr>
              <a:t>Sigue…</a:t>
            </a:r>
            <a:endParaRPr lang="es-NI" sz="2000" dirty="0">
              <a:latin typeface="Bookman Old Style" pitchFamily="18" charset="0"/>
            </a:endParaRPr>
          </a:p>
        </p:txBody>
      </p:sp>
      <p:sp>
        <p:nvSpPr>
          <p:cNvPr id="3" name="2 Marcador de contenido"/>
          <p:cNvSpPr>
            <a:spLocks noGrp="1"/>
          </p:cNvSpPr>
          <p:nvPr>
            <p:ph idx="1"/>
          </p:nvPr>
        </p:nvSpPr>
        <p:spPr>
          <a:xfrm>
            <a:off x="214282" y="357166"/>
            <a:ext cx="8715436" cy="6286544"/>
          </a:xfrm>
        </p:spPr>
        <p:txBody>
          <a:bodyPr>
            <a:normAutofit/>
          </a:bodyPr>
          <a:lstStyle/>
          <a:p>
            <a:pPr algn="just"/>
            <a:r>
              <a:rPr lang="es-NI" sz="2000" b="1" dirty="0" smtClean="0">
                <a:latin typeface="Bookman Old Style" pitchFamily="18" charset="0"/>
              </a:rPr>
              <a:t>9. Primer Encuentro Iberoamericano sobre Igualdad de Género e Impartición de Justicia.</a:t>
            </a:r>
            <a:endParaRPr lang="es-NI" sz="2000" dirty="0" smtClean="0">
              <a:latin typeface="Bookman Old Style" pitchFamily="18" charset="0"/>
            </a:endParaRPr>
          </a:p>
          <a:p>
            <a:pPr algn="just"/>
            <a:r>
              <a:rPr lang="es-NI" sz="2000" dirty="0" smtClean="0">
                <a:latin typeface="Bookman Old Style" pitchFamily="18" charset="0"/>
              </a:rPr>
              <a:t>Realizado en la Ciudad de México los días 15 y 16 de octubre: La Suprema Corte de Justicia de la Nación y el Consejo de la Judicatura Federal de México y la Comisión Permanente de Género y Acceso a la Justicia</a:t>
            </a:r>
          </a:p>
          <a:p>
            <a:pPr algn="just">
              <a:buNone/>
            </a:pPr>
            <a:endParaRPr lang="es-NI" sz="2000" dirty="0" smtClean="0">
              <a:latin typeface="Bookman Old Style" pitchFamily="18" charset="0"/>
            </a:endParaRPr>
          </a:p>
          <a:p>
            <a:pPr algn="just"/>
            <a:r>
              <a:rPr lang="es-NI" sz="2000" dirty="0" smtClean="0">
                <a:latin typeface="Bookman Old Style" pitchFamily="18" charset="0"/>
              </a:rPr>
              <a:t>Se presentó un informe de las labores de la Comisión, y se desarrollaron 3 mesas de trabajo: El encuentro aprobó la Declaración de México.</a:t>
            </a:r>
          </a:p>
          <a:p>
            <a:pPr>
              <a:buNone/>
            </a:pPr>
            <a:endParaRPr lang="es-NI" dirty="0" smtClean="0"/>
          </a:p>
          <a:p>
            <a:pPr>
              <a:buNone/>
            </a:pPr>
            <a:endParaRPr lang="es-NI" dirty="0"/>
          </a:p>
        </p:txBody>
      </p:sp>
      <p:pic>
        <p:nvPicPr>
          <p:cNvPr id="4" name="3 Imagen"/>
          <p:cNvPicPr/>
          <p:nvPr/>
        </p:nvPicPr>
        <p:blipFill>
          <a:blip r:embed="rId2"/>
          <a:srcRect/>
          <a:stretch>
            <a:fillRect/>
          </a:stretch>
        </p:blipFill>
        <p:spPr bwMode="auto">
          <a:xfrm>
            <a:off x="1785918" y="3714752"/>
            <a:ext cx="5400683" cy="3000396"/>
          </a:xfrm>
          <a:prstGeom prst="rect">
            <a:avLst/>
          </a:prstGeom>
          <a:noFill/>
          <a:ln w="9525">
            <a:noFill/>
            <a:miter lim="800000"/>
            <a:headEnd/>
            <a:tailEnd/>
          </a:ln>
        </p:spPr>
      </p:pic>
    </p:spTree>
    <p:extLst>
      <p:ext uri="{BB962C8B-B14F-4D97-AF65-F5344CB8AC3E}">
        <p14:creationId xmlns="" xmlns:p14="http://schemas.microsoft.com/office/powerpoint/2010/main" val="401800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idx="4294967295"/>
          </p:nvPr>
        </p:nvSpPr>
        <p:spPr>
          <a:xfrm>
            <a:off x="142844" y="2130425"/>
            <a:ext cx="8786874" cy="1470025"/>
          </a:xfrm>
        </p:spPr>
        <p:txBody>
          <a:bodyPr>
            <a:normAutofit/>
          </a:bodyPr>
          <a:lstStyle/>
          <a:p>
            <a:r>
              <a:rPr lang="es-NI" b="1" i="1" dirty="0" smtClean="0">
                <a:latin typeface="Bookman Old Style" pitchFamily="18" charset="0"/>
              </a:rPr>
              <a:t>MUCHAS  GRACIAS</a:t>
            </a:r>
            <a:endParaRPr lang="es-NI" b="1" i="1" dirty="0">
              <a:latin typeface="Bookman Old Style" pitchFamily="18" charset="0"/>
            </a:endParaRPr>
          </a:p>
        </p:txBody>
      </p:sp>
    </p:spTree>
    <p:extLst>
      <p:ext uri="{BB962C8B-B14F-4D97-AF65-F5344CB8AC3E}">
        <p14:creationId xmlns="" xmlns:p14="http://schemas.microsoft.com/office/powerpoint/2010/main" val="4018003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pPr lvl="0" algn="l"/>
            <a:r>
              <a:rPr lang="es-NI" sz="3200" b="1" dirty="0" smtClean="0">
                <a:latin typeface="Bookman Old Style" pitchFamily="18" charset="0"/>
              </a:rPr>
              <a:t>I.-	ANTECEDENTES</a:t>
            </a:r>
            <a:endParaRPr lang="es-NI" sz="3200" dirty="0">
              <a:latin typeface="Bookman Old Style" pitchFamily="18" charset="0"/>
            </a:endParaRPr>
          </a:p>
        </p:txBody>
      </p:sp>
      <p:sp>
        <p:nvSpPr>
          <p:cNvPr id="3" name="2 Marcador de contenido"/>
          <p:cNvSpPr>
            <a:spLocks noGrp="1"/>
          </p:cNvSpPr>
          <p:nvPr>
            <p:ph idx="1"/>
          </p:nvPr>
        </p:nvSpPr>
        <p:spPr>
          <a:xfrm>
            <a:off x="457200" y="1052736"/>
            <a:ext cx="8229600" cy="5328592"/>
          </a:xfrm>
        </p:spPr>
        <p:txBody>
          <a:bodyPr>
            <a:noAutofit/>
          </a:bodyPr>
          <a:lstStyle/>
          <a:p>
            <a:pPr algn="just"/>
            <a:r>
              <a:rPr lang="es-NI" sz="2800" dirty="0">
                <a:latin typeface="Bookman Old Style" pitchFamily="18" charset="0"/>
              </a:rPr>
              <a:t>La Cumbre Judicial Iberoamericana desde el </a:t>
            </a:r>
            <a:r>
              <a:rPr lang="es-NI" sz="2800" dirty="0" smtClean="0">
                <a:latin typeface="Bookman Old Style" pitchFamily="18" charset="0"/>
              </a:rPr>
              <a:t>2001</a:t>
            </a:r>
          </a:p>
          <a:p>
            <a:pPr algn="just"/>
            <a:r>
              <a:rPr lang="es-NI" sz="2800" dirty="0" smtClean="0">
                <a:latin typeface="Bookman Old Style" pitchFamily="18" charset="0"/>
              </a:rPr>
              <a:t>Declaración </a:t>
            </a:r>
            <a:r>
              <a:rPr lang="es-NI" sz="2800" dirty="0" smtClean="0">
                <a:latin typeface="Bookman Old Style" pitchFamily="18" charset="0"/>
              </a:rPr>
              <a:t>de Canarias derivada de la VI Cumbre Judicial Iberoamericana en el 2001 </a:t>
            </a:r>
            <a:r>
              <a:rPr lang="es-NI" sz="2800" dirty="0" smtClean="0">
                <a:latin typeface="Bookman Old Style" pitchFamily="18" charset="0"/>
              </a:rPr>
              <a:t>acordó</a:t>
            </a:r>
          </a:p>
          <a:p>
            <a:pPr algn="just"/>
            <a:r>
              <a:rPr lang="es-NI" sz="2800" dirty="0" smtClean="0">
                <a:latin typeface="Bookman Old Style" pitchFamily="18" charset="0"/>
              </a:rPr>
              <a:t>En la Declaración de Cancún aprobada  en la VII Cumbre,</a:t>
            </a:r>
          </a:p>
          <a:p>
            <a:pPr algn="just"/>
            <a:endParaRPr lang="es-NI" sz="2800" dirty="0">
              <a:latin typeface="Bookman Old Style" pitchFamily="18" charset="0"/>
            </a:endParaRPr>
          </a:p>
          <a:p>
            <a:pPr marL="0" indent="0">
              <a:buNone/>
            </a:pPr>
            <a:r>
              <a:rPr lang="es-NI" sz="2800" dirty="0">
                <a:latin typeface="Bookman Old Style" pitchFamily="18" charset="0"/>
              </a:rPr>
              <a:t> </a:t>
            </a:r>
            <a:r>
              <a:rPr lang="es-NI" sz="2800" dirty="0" smtClean="0">
                <a:latin typeface="Bookman Old Style" pitchFamily="18" charset="0"/>
              </a:rPr>
              <a:t>P</a:t>
            </a:r>
            <a:r>
              <a:rPr lang="es-NI" sz="2800" dirty="0" smtClean="0">
                <a:latin typeface="Bookman Old Style" pitchFamily="18" charset="0"/>
              </a:rPr>
              <a:t>romueven:  </a:t>
            </a:r>
            <a:r>
              <a:rPr lang="es-NI" sz="2800" dirty="0" smtClean="0">
                <a:latin typeface="Bookman Old Style" pitchFamily="18" charset="0"/>
              </a:rPr>
              <a:t>La protección de los derechos de hombres y mujeres aplicando  políticas de igualdad de género.</a:t>
            </a:r>
            <a:endParaRPr lang="es-NI" sz="2800" dirty="0">
              <a:latin typeface="Bookman Old Style" pitchFamily="18" charset="0"/>
            </a:endParaRPr>
          </a:p>
          <a:p>
            <a:pPr marL="0" indent="0">
              <a:buNone/>
            </a:pPr>
            <a:endParaRPr lang="es-NI" dirty="0">
              <a:latin typeface="Berlin Sans FB" panose="020E0602020502020306" pitchFamily="34" charset="0"/>
            </a:endParaRPr>
          </a:p>
        </p:txBody>
      </p:sp>
    </p:spTree>
    <p:extLst>
      <p:ext uri="{BB962C8B-B14F-4D97-AF65-F5344CB8AC3E}">
        <p14:creationId xmlns="" xmlns:p14="http://schemas.microsoft.com/office/powerpoint/2010/main" val="633400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pPr algn="l"/>
            <a:r>
              <a:rPr lang="es-NI" sz="4000" dirty="0" smtClean="0">
                <a:latin typeface="Berlin Sans FB" panose="020E0602020502020306" pitchFamily="34" charset="0"/>
              </a:rPr>
              <a:t/>
            </a:r>
            <a:br>
              <a:rPr lang="es-NI" sz="4000" dirty="0" smtClean="0">
                <a:latin typeface="Berlin Sans FB" panose="020E0602020502020306" pitchFamily="34" charset="0"/>
              </a:rPr>
            </a:br>
            <a:r>
              <a:rPr lang="es-NI" sz="4000" dirty="0" smtClean="0">
                <a:latin typeface="Berlin Sans FB" panose="020E0602020502020306" pitchFamily="34" charset="0"/>
              </a:rPr>
              <a:t>F</a:t>
            </a:r>
            <a:r>
              <a:rPr lang="es-NI" sz="4000" b="1" dirty="0" smtClean="0">
                <a:latin typeface="Bookman Old Style" pitchFamily="18" charset="0"/>
              </a:rPr>
              <a:t>undamentos </a:t>
            </a:r>
            <a:r>
              <a:rPr lang="es-NI" sz="4000" b="1" dirty="0" smtClean="0">
                <a:latin typeface="Bookman Old Style" pitchFamily="18" charset="0"/>
              </a:rPr>
              <a:t>normativos </a:t>
            </a:r>
            <a:r>
              <a:rPr lang="es-NI" b="1" dirty="0" smtClean="0">
                <a:latin typeface="Bookman Old Style" pitchFamily="18" charset="0"/>
              </a:rPr>
              <a:t> </a:t>
            </a:r>
            <a:r>
              <a:rPr lang="es-NI" dirty="0" smtClean="0">
                <a:latin typeface="Bookman Old Style" pitchFamily="18" charset="0"/>
              </a:rPr>
              <a:t/>
            </a:r>
            <a:br>
              <a:rPr lang="es-NI" dirty="0" smtClean="0">
                <a:latin typeface="Bookman Old Style" pitchFamily="18" charset="0"/>
              </a:rPr>
            </a:br>
            <a:endParaRPr lang="es-NI" dirty="0">
              <a:latin typeface="Bookman Old Style" pitchFamily="18" charset="0"/>
            </a:endParaRPr>
          </a:p>
        </p:txBody>
      </p:sp>
      <p:sp>
        <p:nvSpPr>
          <p:cNvPr id="3" name="2 Marcador de contenido"/>
          <p:cNvSpPr>
            <a:spLocks noGrp="1"/>
          </p:cNvSpPr>
          <p:nvPr>
            <p:ph idx="1"/>
          </p:nvPr>
        </p:nvSpPr>
        <p:spPr>
          <a:xfrm>
            <a:off x="457200" y="1052736"/>
            <a:ext cx="8229600" cy="5544616"/>
          </a:xfrm>
        </p:spPr>
        <p:txBody>
          <a:bodyPr>
            <a:normAutofit fontScale="70000" lnSpcReduction="20000"/>
          </a:bodyPr>
          <a:lstStyle/>
          <a:p>
            <a:pPr marL="1200150" lvl="1" indent="-742950" algn="just">
              <a:buAutoNum type="arabicPeriod"/>
            </a:pPr>
            <a:r>
              <a:rPr lang="es-NI" sz="4300" dirty="0" smtClean="0">
                <a:latin typeface="Bookman Old Style" pitchFamily="18" charset="0"/>
              </a:rPr>
              <a:t>Institucionalización </a:t>
            </a:r>
            <a:r>
              <a:rPr lang="es-NI" sz="4300" dirty="0" smtClean="0">
                <a:latin typeface="Bookman Old Style" pitchFamily="18" charset="0"/>
              </a:rPr>
              <a:t>de la perspectiva de género en la administración de </a:t>
            </a:r>
            <a:r>
              <a:rPr lang="es-NI" sz="4300" dirty="0" smtClean="0">
                <a:latin typeface="Bookman Old Style" pitchFamily="18" charset="0"/>
              </a:rPr>
              <a:t>justicia. </a:t>
            </a:r>
          </a:p>
          <a:p>
            <a:pPr marL="1200150" lvl="1" indent="-742950" algn="just">
              <a:buAutoNum type="arabicPeriod"/>
            </a:pPr>
            <a:r>
              <a:rPr lang="es-NI" sz="4300" dirty="0" smtClean="0">
                <a:latin typeface="Bookman Old Style" pitchFamily="18" charset="0"/>
              </a:rPr>
              <a:t>Programas </a:t>
            </a:r>
            <a:r>
              <a:rPr lang="es-NI" sz="4300" dirty="0" smtClean="0">
                <a:latin typeface="Bookman Old Style" pitchFamily="18" charset="0"/>
              </a:rPr>
              <a:t>curriculares que desarrollan las Escuelas y Unidades de Capacitación de los Poderes Judiciales;</a:t>
            </a:r>
          </a:p>
          <a:p>
            <a:pPr marL="457200" lvl="1" indent="0">
              <a:buNone/>
            </a:pPr>
            <a:endParaRPr lang="es-NI" sz="4300" dirty="0" smtClean="0">
              <a:latin typeface="Bookman Old Style" pitchFamily="18" charset="0"/>
            </a:endParaRPr>
          </a:p>
          <a:p>
            <a:pPr marL="457200" lvl="1" indent="0" algn="just">
              <a:buNone/>
            </a:pPr>
            <a:r>
              <a:rPr lang="es-NI" sz="4300" dirty="0" smtClean="0">
                <a:latin typeface="Bookman Old Style" pitchFamily="18" charset="0"/>
              </a:rPr>
              <a:t>3. Promover conocimiento sobre </a:t>
            </a:r>
            <a:r>
              <a:rPr lang="es-NI" sz="4300" dirty="0" smtClean="0">
                <a:latin typeface="Bookman Old Style" pitchFamily="18" charset="0"/>
              </a:rPr>
              <a:t>la situación de la mujer como usuaria, víctima, delincuente y como administradora y operadora del sistema de </a:t>
            </a:r>
            <a:r>
              <a:rPr lang="es-NI" sz="4300" dirty="0" smtClean="0">
                <a:latin typeface="Bookman Old Style" pitchFamily="18" charset="0"/>
              </a:rPr>
              <a:t>justicia</a:t>
            </a:r>
            <a:endParaRPr lang="es-NI" sz="4300" dirty="0" smtClean="0">
              <a:latin typeface="Bookman Old Style" pitchFamily="18" charset="0"/>
            </a:endParaRPr>
          </a:p>
        </p:txBody>
      </p:sp>
    </p:spTree>
    <p:extLst>
      <p:ext uri="{BB962C8B-B14F-4D97-AF65-F5344CB8AC3E}">
        <p14:creationId xmlns="" xmlns:p14="http://schemas.microsoft.com/office/powerpoint/2010/main" val="403779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52128"/>
          </a:xfrm>
        </p:spPr>
        <p:txBody>
          <a:bodyPr>
            <a:noAutofit/>
          </a:bodyPr>
          <a:lstStyle/>
          <a:p>
            <a:pPr algn="just"/>
            <a:r>
              <a:rPr lang="es-NI" sz="2400" dirty="0" smtClean="0">
                <a:latin typeface="Bookman Old Style" pitchFamily="18" charset="0"/>
              </a:rPr>
              <a:t>Sumado a estos acuerdos específicos se han aprobado tres documentos relevantes:</a:t>
            </a:r>
            <a:endParaRPr lang="es-NI" sz="2400" dirty="0">
              <a:latin typeface="Bookman Old Style" pitchFamily="18" charset="0"/>
            </a:endParaRPr>
          </a:p>
        </p:txBody>
      </p:sp>
      <p:sp>
        <p:nvSpPr>
          <p:cNvPr id="3" name="2 Marcador de contenido"/>
          <p:cNvSpPr>
            <a:spLocks noGrp="1"/>
          </p:cNvSpPr>
          <p:nvPr>
            <p:ph idx="1"/>
          </p:nvPr>
        </p:nvSpPr>
        <p:spPr>
          <a:xfrm>
            <a:off x="107504" y="1285860"/>
            <a:ext cx="8579296" cy="5239484"/>
          </a:xfrm>
        </p:spPr>
        <p:txBody>
          <a:bodyPr>
            <a:noAutofit/>
          </a:bodyPr>
          <a:lstStyle/>
          <a:p>
            <a:pPr marL="514350" lvl="0" indent="-514350" algn="just">
              <a:buFont typeface="+mj-lt"/>
              <a:buAutoNum type="arabicPeriod"/>
            </a:pPr>
            <a:r>
              <a:rPr lang="es-NI" sz="2400" b="1" dirty="0" smtClean="0">
                <a:latin typeface="Bookman Old Style" pitchFamily="18" charset="0"/>
              </a:rPr>
              <a:t>Las </a:t>
            </a:r>
            <a:r>
              <a:rPr lang="es-NI" sz="2400" b="1" dirty="0">
                <a:latin typeface="Bookman Old Style" pitchFamily="18" charset="0"/>
              </a:rPr>
              <a:t>Reglas de Brasilia para el acceso a la justicia de poblaciones en condición de vulnerabilidad (2008) </a:t>
            </a:r>
            <a:endParaRPr lang="es-NI" sz="2400" dirty="0">
              <a:latin typeface="Bookman Old Style" pitchFamily="18" charset="0"/>
            </a:endParaRPr>
          </a:p>
          <a:p>
            <a:pPr algn="just"/>
            <a:r>
              <a:rPr lang="es-NI" sz="2400" dirty="0" smtClean="0">
                <a:latin typeface="Bookman Old Style" pitchFamily="18" charset="0"/>
              </a:rPr>
              <a:t>Las </a:t>
            </a:r>
            <a:r>
              <a:rPr lang="es-NI" sz="2400" dirty="0">
                <a:latin typeface="Bookman Old Style" pitchFamily="18" charset="0"/>
              </a:rPr>
              <a:t>Reglas de Brasilia número  (17), y (18),(19),(20) definen </a:t>
            </a:r>
            <a:r>
              <a:rPr lang="es-NI" sz="2400" dirty="0" smtClean="0">
                <a:latin typeface="Bookman Old Style" pitchFamily="18" charset="0"/>
              </a:rPr>
              <a:t>la  </a:t>
            </a:r>
            <a:r>
              <a:rPr lang="es-NI" sz="2400" dirty="0">
                <a:latin typeface="Bookman Old Style" pitchFamily="18" charset="0"/>
              </a:rPr>
              <a:t>discriminación </a:t>
            </a:r>
            <a:r>
              <a:rPr lang="es-NI" sz="2400" dirty="0" smtClean="0">
                <a:latin typeface="Bookman Old Style" pitchFamily="18" charset="0"/>
              </a:rPr>
              <a:t>en el </a:t>
            </a:r>
            <a:r>
              <a:rPr lang="es-NI" sz="2400" dirty="0">
                <a:latin typeface="Bookman Old Style" pitchFamily="18" charset="0"/>
              </a:rPr>
              <a:t>acceso a la justicia. Considera la violencia contra la mujer en razón de su género, que causa muerte, daño o sufrimiento físico, sexual o psicológico, tanto en el ámbito público como en el privado. </a:t>
            </a:r>
            <a:endParaRPr lang="es-NI" sz="2400" dirty="0" smtClean="0">
              <a:latin typeface="Bookman Old Style" pitchFamily="18" charset="0"/>
            </a:endParaRPr>
          </a:p>
        </p:txBody>
      </p:sp>
    </p:spTree>
    <p:extLst>
      <p:ext uri="{BB962C8B-B14F-4D97-AF65-F5344CB8AC3E}">
        <p14:creationId xmlns="" xmlns:p14="http://schemas.microsoft.com/office/powerpoint/2010/main" val="3150005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pPr algn="l"/>
            <a:r>
              <a:rPr lang="es-NI" sz="2400" dirty="0" smtClean="0">
                <a:latin typeface="Bookman Old Style" pitchFamily="18" charset="0"/>
              </a:rPr>
              <a:t>Sigue…</a:t>
            </a:r>
            <a:endParaRPr lang="es-NI" sz="2400" dirty="0">
              <a:latin typeface="Bookman Old Style" pitchFamily="18" charset="0"/>
            </a:endParaRPr>
          </a:p>
        </p:txBody>
      </p:sp>
      <p:sp>
        <p:nvSpPr>
          <p:cNvPr id="3" name="2 Marcador de contenido"/>
          <p:cNvSpPr>
            <a:spLocks noGrp="1"/>
          </p:cNvSpPr>
          <p:nvPr>
            <p:ph idx="1"/>
          </p:nvPr>
        </p:nvSpPr>
        <p:spPr>
          <a:xfrm>
            <a:off x="214282" y="1071546"/>
            <a:ext cx="8721032" cy="5474318"/>
          </a:xfrm>
        </p:spPr>
        <p:txBody>
          <a:bodyPr>
            <a:noAutofit/>
          </a:bodyPr>
          <a:lstStyle/>
          <a:p>
            <a:pPr marL="0" indent="0" algn="just">
              <a:buNone/>
            </a:pPr>
            <a:r>
              <a:rPr lang="es-NI" sz="2400" dirty="0">
                <a:latin typeface="Bookman Old Style" pitchFamily="18" charset="0"/>
              </a:rPr>
              <a:t>2. </a:t>
            </a:r>
            <a:r>
              <a:rPr lang="es-NI" sz="2400" b="1" dirty="0">
                <a:latin typeface="Bookman Old Style" pitchFamily="18" charset="0"/>
              </a:rPr>
              <a:t>La Carta Iberoamericana de Derechos de las víctimas (</a:t>
            </a:r>
            <a:r>
              <a:rPr lang="es-NI" sz="2400" b="1" dirty="0" smtClean="0">
                <a:latin typeface="Bookman Old Style" pitchFamily="18" charset="0"/>
              </a:rPr>
              <a:t>2012):  </a:t>
            </a:r>
            <a:r>
              <a:rPr lang="es-NI" sz="2400" dirty="0" smtClean="0">
                <a:latin typeface="Bookman Old Style" pitchFamily="18" charset="0"/>
              </a:rPr>
              <a:t>cambio </a:t>
            </a:r>
            <a:r>
              <a:rPr lang="es-NI" sz="2400" dirty="0">
                <a:latin typeface="Bookman Old Style" pitchFamily="18" charset="0"/>
              </a:rPr>
              <a:t>de paradigma </a:t>
            </a:r>
            <a:r>
              <a:rPr lang="es-NI" sz="2400" dirty="0" smtClean="0">
                <a:latin typeface="Bookman Old Style" pitchFamily="18" charset="0"/>
              </a:rPr>
              <a:t>en los Poderes </a:t>
            </a:r>
            <a:r>
              <a:rPr lang="es-NI" sz="2400" dirty="0">
                <a:latin typeface="Bookman Old Style" pitchFamily="18" charset="0"/>
              </a:rPr>
              <a:t>Judiciales </a:t>
            </a:r>
            <a:r>
              <a:rPr lang="es-NI" sz="2400" dirty="0" smtClean="0">
                <a:latin typeface="Bookman Old Style" pitchFamily="18" charset="0"/>
              </a:rPr>
              <a:t>fácil </a:t>
            </a:r>
            <a:r>
              <a:rPr lang="es-NI" sz="2400" dirty="0">
                <a:latin typeface="Bookman Old Style" pitchFamily="18" charset="0"/>
              </a:rPr>
              <a:t>acceso, sensibilizados y preocupados por el mejoramiento continuo de los servicios que ofrece;</a:t>
            </a:r>
          </a:p>
          <a:p>
            <a:pPr marL="0" indent="0" algn="just">
              <a:buNone/>
            </a:pPr>
            <a:r>
              <a:rPr lang="es-NI" sz="2800" b="1" dirty="0">
                <a:latin typeface="Bookman Old Style" pitchFamily="18" charset="0"/>
              </a:rPr>
              <a:t> </a:t>
            </a:r>
            <a:endParaRPr lang="es-NI" sz="2800" dirty="0">
              <a:latin typeface="Bookman Old Style" pitchFamily="18" charset="0"/>
            </a:endParaRPr>
          </a:p>
          <a:p>
            <a:pPr marL="0" indent="0" algn="just">
              <a:buNone/>
            </a:pPr>
            <a:r>
              <a:rPr lang="es-NI" sz="2400" b="1" dirty="0">
                <a:latin typeface="Bookman Old Style" pitchFamily="18" charset="0"/>
              </a:rPr>
              <a:t>3. El Protocolo Iberoamericano de actuación judicial para mejorar el acceso a la justicia de personas y grupos en condición de vulnerabilidad, con énfasis en justicia con enfoque de género (2013), </a:t>
            </a:r>
            <a:r>
              <a:rPr lang="es-NI" sz="2400" dirty="0">
                <a:latin typeface="Bookman Old Style" pitchFamily="18" charset="0"/>
              </a:rPr>
              <a:t>aprobado en la Declaración Final de la Segunda Reunión Preparatoria para la XVII Cumbre Judicial Iberoamericana.</a:t>
            </a:r>
          </a:p>
          <a:p>
            <a:pPr marL="0" indent="0" algn="just">
              <a:buNone/>
            </a:pPr>
            <a:r>
              <a:rPr lang="es-NI" sz="2800" dirty="0">
                <a:latin typeface="Bookman Old Style" pitchFamily="18" charset="0"/>
              </a:rPr>
              <a:t> </a:t>
            </a:r>
          </a:p>
        </p:txBody>
      </p:sp>
    </p:spTree>
    <p:extLst>
      <p:ext uri="{BB962C8B-B14F-4D97-AF65-F5344CB8AC3E}">
        <p14:creationId xmlns="" xmlns:p14="http://schemas.microsoft.com/office/powerpoint/2010/main" val="4018003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79512" y="1"/>
            <a:ext cx="8678768" cy="1857363"/>
          </a:xfrm>
        </p:spPr>
        <p:txBody>
          <a:bodyPr>
            <a:normAutofit fontScale="90000"/>
          </a:bodyPr>
          <a:lstStyle/>
          <a:p>
            <a:pPr algn="just"/>
            <a:r>
              <a:rPr lang="es-NI" sz="3100" dirty="0" smtClean="0">
                <a:latin typeface="Berlin Sans FB" panose="020E0602020502020306" pitchFamily="34" charset="0"/>
              </a:rPr>
              <a:t/>
            </a:r>
            <a:br>
              <a:rPr lang="es-NI" sz="3100" dirty="0" smtClean="0">
                <a:latin typeface="Berlin Sans FB" panose="020E0602020502020306" pitchFamily="34" charset="0"/>
              </a:rPr>
            </a:br>
            <a:r>
              <a:rPr lang="es-NI" sz="3100" dirty="0">
                <a:latin typeface="Berlin Sans FB" panose="020E0602020502020306" pitchFamily="34" charset="0"/>
              </a:rPr>
              <a:t/>
            </a:r>
            <a:br>
              <a:rPr lang="es-NI" sz="3100" dirty="0">
                <a:latin typeface="Berlin Sans FB" panose="020E0602020502020306" pitchFamily="34" charset="0"/>
              </a:rPr>
            </a:br>
            <a:r>
              <a:rPr lang="es-NI" sz="3100" dirty="0" smtClean="0">
                <a:latin typeface="Berlin Sans FB" panose="020E0602020502020306" pitchFamily="34" charset="0"/>
              </a:rPr>
              <a:t/>
            </a:r>
            <a:br>
              <a:rPr lang="es-NI" sz="3100" dirty="0" smtClean="0">
                <a:latin typeface="Berlin Sans FB" panose="020E0602020502020306" pitchFamily="34" charset="0"/>
              </a:rPr>
            </a:br>
            <a:r>
              <a:rPr lang="es-NI" sz="3100" dirty="0">
                <a:latin typeface="Berlin Sans FB" panose="020E0602020502020306" pitchFamily="34" charset="0"/>
              </a:rPr>
              <a:t/>
            </a:r>
            <a:br>
              <a:rPr lang="es-NI" sz="3100" dirty="0">
                <a:latin typeface="Berlin Sans FB" panose="020E0602020502020306" pitchFamily="34" charset="0"/>
              </a:rPr>
            </a:br>
            <a:r>
              <a:rPr lang="es-NI" sz="3100" dirty="0" smtClean="0">
                <a:latin typeface="Berlin Sans FB" panose="020E0602020502020306" pitchFamily="34" charset="0"/>
              </a:rPr>
              <a:t/>
            </a:r>
            <a:br>
              <a:rPr lang="es-NI" sz="3100" dirty="0" smtClean="0">
                <a:latin typeface="Berlin Sans FB" panose="020E0602020502020306" pitchFamily="34" charset="0"/>
              </a:rPr>
            </a:br>
            <a:r>
              <a:rPr lang="es-NI" sz="2700" dirty="0" smtClean="0">
                <a:latin typeface="Bookman Old Style" pitchFamily="18" charset="0"/>
              </a:rPr>
              <a:t>Las </a:t>
            </a:r>
            <a:r>
              <a:rPr lang="es-NI" sz="2700" dirty="0">
                <a:latin typeface="Bookman Old Style" pitchFamily="18" charset="0"/>
              </a:rPr>
              <a:t>declaraciones de las magistradas de toda la región llevan más de 15 años insistiendo y trabajando para incorporar la perspectiva de género dentro de la función judicial. </a:t>
            </a:r>
            <a:br>
              <a:rPr lang="es-NI" sz="2700" dirty="0">
                <a:latin typeface="Bookman Old Style" pitchFamily="18" charset="0"/>
              </a:rPr>
            </a:br>
            <a:r>
              <a:rPr lang="es-NI" sz="2700" dirty="0" smtClean="0">
                <a:latin typeface="Bookman Old Style" pitchFamily="18" charset="0"/>
              </a:rPr>
              <a:t/>
            </a:r>
            <a:br>
              <a:rPr lang="es-NI" sz="2700" dirty="0" smtClean="0">
                <a:latin typeface="Bookman Old Style" pitchFamily="18" charset="0"/>
              </a:rPr>
            </a:br>
            <a:r>
              <a:rPr lang="es-NI" sz="2700" dirty="0" smtClean="0">
                <a:latin typeface="Bookman Old Style" pitchFamily="18" charset="0"/>
              </a:rPr>
              <a:t>La </a:t>
            </a:r>
            <a:r>
              <a:rPr lang="es-NI" sz="2700" dirty="0">
                <a:latin typeface="Bookman Old Style" pitchFamily="18" charset="0"/>
              </a:rPr>
              <a:t>XVII Edición de la Cumbre Judicial Iberoamericana, celebrada en Chile, en abril de 2014, creó una Comisión Permanente de Género y Acceso a la Justicia dentro de la Cumbre </a:t>
            </a:r>
            <a:r>
              <a:rPr lang="es-NI" sz="2700" dirty="0" smtClean="0">
                <a:latin typeface="Bookman Old Style" pitchFamily="18" charset="0"/>
              </a:rPr>
              <a:t>Judicial Iberoamericana</a:t>
            </a:r>
            <a:r>
              <a:rPr lang="es-NI" dirty="0">
                <a:latin typeface="Bookman Old Style" pitchFamily="18" charset="0"/>
              </a:rPr>
              <a:t/>
            </a:r>
            <a:br>
              <a:rPr lang="es-NI" dirty="0">
                <a:latin typeface="Bookman Old Style" pitchFamily="18" charset="0"/>
              </a:rPr>
            </a:br>
            <a:endParaRPr lang="es-NI" dirty="0">
              <a:latin typeface="Bookman Old Style" pitchFamily="18" charset="0"/>
            </a:endParaRPr>
          </a:p>
        </p:txBody>
      </p:sp>
      <p:sp>
        <p:nvSpPr>
          <p:cNvPr id="5" name="4 Subtítulo"/>
          <p:cNvSpPr>
            <a:spLocks noGrp="1"/>
          </p:cNvSpPr>
          <p:nvPr>
            <p:ph type="subTitle" idx="1"/>
          </p:nvPr>
        </p:nvSpPr>
        <p:spPr>
          <a:xfrm>
            <a:off x="611560" y="3645024"/>
            <a:ext cx="6400800" cy="1849760"/>
          </a:xfrm>
        </p:spPr>
        <p:txBody>
          <a:bodyPr/>
          <a:lstStyle/>
          <a:p>
            <a:endParaRPr lang="es-NI" dirty="0"/>
          </a:p>
        </p:txBody>
      </p:sp>
      <p:pic>
        <p:nvPicPr>
          <p:cNvPr id="6" name="5 Imagen"/>
          <p:cNvPicPr/>
          <p:nvPr/>
        </p:nvPicPr>
        <p:blipFill>
          <a:blip r:embed="rId2"/>
          <a:srcRect/>
          <a:stretch>
            <a:fillRect/>
          </a:stretch>
        </p:blipFill>
        <p:spPr bwMode="auto">
          <a:xfrm>
            <a:off x="857224" y="3357562"/>
            <a:ext cx="7072362" cy="3023766"/>
          </a:xfrm>
          <a:prstGeom prst="rect">
            <a:avLst/>
          </a:prstGeom>
          <a:noFill/>
          <a:ln w="9525">
            <a:noFill/>
            <a:miter lim="800000"/>
            <a:headEnd/>
            <a:tailEnd/>
          </a:ln>
        </p:spPr>
      </p:pic>
    </p:spTree>
    <p:extLst>
      <p:ext uri="{BB962C8B-B14F-4D97-AF65-F5344CB8AC3E}">
        <p14:creationId xmlns="" xmlns:p14="http://schemas.microsoft.com/office/powerpoint/2010/main" val="354686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9916"/>
          </a:xfrm>
        </p:spPr>
        <p:txBody>
          <a:bodyPr>
            <a:normAutofit fontScale="90000"/>
          </a:bodyPr>
          <a:lstStyle/>
          <a:p>
            <a:pPr algn="just"/>
            <a:r>
              <a:rPr lang="es-NI" sz="2800" dirty="0" smtClean="0">
                <a:latin typeface="Bookman Old Style" pitchFamily="18" charset="0"/>
              </a:rPr>
              <a:t>En la reunión preparatoria de la XVIII Edición de la Cumbre, del 4 al 6 de agosto de 2014 en Uruguay, el plenario eligió a los países de la Comisión: Chile, Colombia, España, México, Nicaragua, Puerto Rico y Costa Rica</a:t>
            </a:r>
            <a:endParaRPr lang="es-NI" sz="2800" dirty="0">
              <a:latin typeface="Bookman Old Style" pitchFamily="18" charset="0"/>
            </a:endParaRPr>
          </a:p>
        </p:txBody>
      </p:sp>
      <p:sp>
        <p:nvSpPr>
          <p:cNvPr id="3" name="2 Marcador de contenido"/>
          <p:cNvSpPr>
            <a:spLocks noGrp="1"/>
          </p:cNvSpPr>
          <p:nvPr>
            <p:ph idx="1"/>
          </p:nvPr>
        </p:nvSpPr>
        <p:spPr>
          <a:xfrm>
            <a:off x="457200" y="2214554"/>
            <a:ext cx="8229600" cy="3911609"/>
          </a:xfrm>
        </p:spPr>
        <p:txBody>
          <a:bodyPr>
            <a:normAutofit/>
          </a:bodyPr>
          <a:lstStyle/>
          <a:p>
            <a:pPr>
              <a:buNone/>
            </a:pPr>
            <a:endParaRPr lang="es-NI" sz="2400" dirty="0">
              <a:latin typeface="Berlin Sans FB" panose="020E0602020502020306" pitchFamily="34" charset="0"/>
              <a:ea typeface="+mj-ea"/>
              <a:cs typeface="+mj-cs"/>
            </a:endParaRPr>
          </a:p>
        </p:txBody>
      </p:sp>
      <p:pic>
        <p:nvPicPr>
          <p:cNvPr id="4" name="3 Imagen"/>
          <p:cNvPicPr/>
          <p:nvPr/>
        </p:nvPicPr>
        <p:blipFill>
          <a:blip r:embed="rId2"/>
          <a:srcRect/>
          <a:stretch>
            <a:fillRect/>
          </a:stretch>
        </p:blipFill>
        <p:spPr bwMode="auto">
          <a:xfrm>
            <a:off x="1500166" y="2428868"/>
            <a:ext cx="6143668" cy="3786214"/>
          </a:xfrm>
          <a:prstGeom prst="rect">
            <a:avLst/>
          </a:prstGeom>
          <a:noFill/>
          <a:ln w="9525">
            <a:noFill/>
            <a:miter lim="800000"/>
            <a:headEnd/>
            <a:tailEnd/>
          </a:ln>
        </p:spPr>
      </p:pic>
    </p:spTree>
    <p:extLst>
      <p:ext uri="{BB962C8B-B14F-4D97-AF65-F5344CB8AC3E}">
        <p14:creationId xmlns="" xmlns:p14="http://schemas.microsoft.com/office/powerpoint/2010/main" val="3150005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714356"/>
          </a:xfrm>
        </p:spPr>
        <p:txBody>
          <a:bodyPr>
            <a:normAutofit/>
          </a:bodyPr>
          <a:lstStyle/>
          <a:p>
            <a:pPr algn="l"/>
            <a:r>
              <a:rPr lang="es-NI" sz="2800" b="1" dirty="0" smtClean="0">
                <a:latin typeface="Bookman Old Style" pitchFamily="18" charset="0"/>
              </a:rPr>
              <a:t>II. MANDATO DE LA COMISIÓN</a:t>
            </a:r>
            <a:endParaRPr lang="es-NI" sz="2800" dirty="0" smtClean="0">
              <a:latin typeface="Bookman Old Style" pitchFamily="18" charset="0"/>
            </a:endParaRPr>
          </a:p>
        </p:txBody>
      </p:sp>
      <p:sp>
        <p:nvSpPr>
          <p:cNvPr id="3" name="2 Marcador de contenido"/>
          <p:cNvSpPr>
            <a:spLocks noGrp="1"/>
          </p:cNvSpPr>
          <p:nvPr>
            <p:ph idx="1"/>
          </p:nvPr>
        </p:nvSpPr>
        <p:spPr>
          <a:xfrm>
            <a:off x="214282" y="714356"/>
            <a:ext cx="8715436" cy="5786478"/>
          </a:xfrm>
        </p:spPr>
        <p:txBody>
          <a:bodyPr>
            <a:noAutofit/>
          </a:bodyPr>
          <a:lstStyle/>
          <a:p>
            <a:pPr algn="just"/>
            <a:r>
              <a:rPr lang="es-NI" sz="2400" dirty="0" smtClean="0">
                <a:latin typeface="Bookman Old Style" pitchFamily="18" charset="0"/>
                <a:ea typeface="BatangChe" pitchFamily="49" charset="-127"/>
                <a:cs typeface="Arial" pitchFamily="34" charset="0"/>
              </a:rPr>
              <a:t>La Declaración de Santiago, aprobada en abril del 2014, estableció que </a:t>
            </a:r>
            <a:r>
              <a:rPr lang="es-NI" sz="2400" i="1" dirty="0" smtClean="0">
                <a:latin typeface="Bookman Old Style" pitchFamily="18" charset="0"/>
                <a:ea typeface="BatangChe" pitchFamily="49" charset="-127"/>
                <a:cs typeface="Arial" pitchFamily="34" charset="0"/>
              </a:rPr>
              <a:t>“la igualdad de género es y será un tema estratégico y prioritario en las próximas Cumbres</a:t>
            </a:r>
            <a:r>
              <a:rPr lang="es-NI" sz="2400" dirty="0" smtClean="0">
                <a:latin typeface="Bookman Old Style" pitchFamily="18" charset="0"/>
                <a:ea typeface="BatangChe" pitchFamily="49" charset="-127"/>
                <a:cs typeface="Arial" pitchFamily="34" charset="0"/>
              </a:rPr>
              <a:t>”. Se  mandató a la Comisión, a “</a:t>
            </a:r>
            <a:r>
              <a:rPr lang="es-NI" sz="2400" i="1" dirty="0" smtClean="0">
                <a:latin typeface="Bookman Old Style" pitchFamily="18" charset="0"/>
                <a:ea typeface="BatangChe" pitchFamily="49" charset="-127"/>
                <a:cs typeface="Arial" pitchFamily="34" charset="0"/>
              </a:rPr>
              <a:t>dar seguimiento al proceso de incorporación de la perspectiva de género en todo el quehacer de la Cumbre Judicial Iberoamericana”</a:t>
            </a:r>
            <a:r>
              <a:rPr lang="es-NI" sz="2400" dirty="0" smtClean="0">
                <a:latin typeface="Bookman Old Style" pitchFamily="18" charset="0"/>
                <a:ea typeface="BatangChe" pitchFamily="49" charset="-127"/>
                <a:cs typeface="Arial" pitchFamily="34" charset="0"/>
              </a:rPr>
              <a:t>.</a:t>
            </a:r>
          </a:p>
          <a:p>
            <a:pPr>
              <a:buNone/>
            </a:pPr>
            <a:endParaRPr lang="es-NI" sz="2400" dirty="0" smtClean="0"/>
          </a:p>
          <a:p>
            <a:pPr>
              <a:buNone/>
            </a:pPr>
            <a:r>
              <a:rPr lang="es-NI" sz="2800" b="1" dirty="0" smtClean="0">
                <a:latin typeface="Bookman Old Style" pitchFamily="18" charset="0"/>
              </a:rPr>
              <a:t>Objetivos principales de la Comisión</a:t>
            </a:r>
            <a:r>
              <a:rPr lang="es-NI" sz="2800" dirty="0" smtClean="0">
                <a:latin typeface="Bookman Old Style" pitchFamily="18" charset="0"/>
              </a:rPr>
              <a:t>:</a:t>
            </a:r>
          </a:p>
          <a:p>
            <a:r>
              <a:rPr lang="es-NI" sz="2800" dirty="0" smtClean="0">
                <a:latin typeface="Bookman Old Style" pitchFamily="18" charset="0"/>
              </a:rPr>
              <a:t> </a:t>
            </a:r>
            <a:r>
              <a:rPr lang="es-NI" sz="2400" dirty="0" smtClean="0">
                <a:latin typeface="Bookman Old Style" pitchFamily="18" charset="0"/>
              </a:rPr>
              <a:t>Velar porque la igualdad de género sea una realidad en la estructura y organización de la misma Cumbre y de las instancias que la conforman</a:t>
            </a:r>
            <a:r>
              <a:rPr lang="es-NI" sz="2800" dirty="0" smtClean="0">
                <a:latin typeface="Bookman Old Style" pitchFamily="18" charset="0"/>
              </a:rPr>
              <a:t>.</a:t>
            </a:r>
          </a:p>
        </p:txBody>
      </p:sp>
    </p:spTree>
    <p:extLst>
      <p:ext uri="{BB962C8B-B14F-4D97-AF65-F5344CB8AC3E}">
        <p14:creationId xmlns="" xmlns:p14="http://schemas.microsoft.com/office/powerpoint/2010/main" val="4018003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214291"/>
            <a:ext cx="7772400" cy="571503"/>
          </a:xfrm>
        </p:spPr>
        <p:txBody>
          <a:bodyPr>
            <a:noAutofit/>
          </a:bodyPr>
          <a:lstStyle/>
          <a:p>
            <a:pPr algn="l"/>
            <a:r>
              <a:rPr lang="es-NI" sz="3200" dirty="0" smtClean="0"/>
              <a:t>Sigue…</a:t>
            </a:r>
            <a:endParaRPr lang="es-NI" sz="3200" dirty="0"/>
          </a:p>
        </p:txBody>
      </p:sp>
      <p:sp>
        <p:nvSpPr>
          <p:cNvPr id="5" name="4 Subtítulo"/>
          <p:cNvSpPr>
            <a:spLocks noGrp="1"/>
          </p:cNvSpPr>
          <p:nvPr>
            <p:ph type="subTitle" idx="1"/>
          </p:nvPr>
        </p:nvSpPr>
        <p:spPr>
          <a:xfrm>
            <a:off x="571472" y="857232"/>
            <a:ext cx="8286808" cy="5286412"/>
          </a:xfrm>
        </p:spPr>
        <p:txBody>
          <a:bodyPr>
            <a:normAutofit fontScale="70000" lnSpcReduction="20000"/>
          </a:bodyPr>
          <a:lstStyle/>
          <a:p>
            <a:pPr algn="just">
              <a:buFont typeface="Arial" pitchFamily="34" charset="0"/>
              <a:buChar char="•"/>
            </a:pPr>
            <a:r>
              <a:rPr lang="es-NI" sz="4000" dirty="0" smtClean="0">
                <a:solidFill>
                  <a:schemeClr val="tx1"/>
                </a:solidFill>
                <a:latin typeface="Bookman Old Style" pitchFamily="18" charset="0"/>
              </a:rPr>
              <a:t> Impulsar el avance en el logro de esa igualdad en los distintos poderes judiciales representados en la Cumbre.</a:t>
            </a:r>
          </a:p>
          <a:p>
            <a:pPr algn="just">
              <a:buFont typeface="Arial" pitchFamily="34" charset="0"/>
              <a:buChar char="•"/>
            </a:pPr>
            <a:r>
              <a:rPr lang="es-NI" sz="4000" dirty="0" smtClean="0">
                <a:solidFill>
                  <a:schemeClr val="tx1"/>
                </a:solidFill>
                <a:latin typeface="Bookman Old Style" pitchFamily="18" charset="0"/>
              </a:rPr>
              <a:t> Dar seguimiento a los acuerdos de Cumbre relacionados con la incorporación de la perspectiva de género.</a:t>
            </a:r>
          </a:p>
          <a:p>
            <a:pPr algn="l"/>
            <a:r>
              <a:rPr lang="es-NI" sz="4000" b="1" dirty="0" smtClean="0">
                <a:solidFill>
                  <a:schemeClr val="tx1"/>
                </a:solidFill>
                <a:latin typeface="Bookman Old Style" pitchFamily="18" charset="0"/>
              </a:rPr>
              <a:t> </a:t>
            </a:r>
          </a:p>
          <a:p>
            <a:pPr algn="just"/>
            <a:r>
              <a:rPr lang="es-NI" sz="4000" b="1" dirty="0" smtClean="0">
                <a:solidFill>
                  <a:schemeClr val="tx1"/>
                </a:solidFill>
                <a:latin typeface="Bookman Old Style" pitchFamily="18" charset="0"/>
              </a:rPr>
              <a:t>La Comisión Permanente de  Género y Acceso a la Justicia</a:t>
            </a:r>
            <a:r>
              <a:rPr lang="es-NI" sz="4000" dirty="0" smtClean="0">
                <a:solidFill>
                  <a:schemeClr val="tx1"/>
                </a:solidFill>
                <a:latin typeface="Bookman Old Style" pitchFamily="18" charset="0"/>
              </a:rPr>
              <a:t>:  Integrada  en San José,  en noviembre de 2014, eligió a la Magistrada Villanueva como Presidenta de la Comisión, y  aprobaron las normas de funcionamiento, y el Plan de Acción 2015.</a:t>
            </a:r>
          </a:p>
          <a:p>
            <a:r>
              <a:rPr lang="es-NI" b="1" dirty="0" smtClean="0"/>
              <a:t> </a:t>
            </a:r>
            <a:endParaRPr lang="es-NI" dirty="0"/>
          </a:p>
        </p:txBody>
      </p:sp>
    </p:spTree>
    <p:extLst>
      <p:ext uri="{BB962C8B-B14F-4D97-AF65-F5344CB8AC3E}">
        <p14:creationId xmlns="" xmlns:p14="http://schemas.microsoft.com/office/powerpoint/2010/main" val="3546867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785</Words>
  <Application>Microsoft Office PowerPoint</Application>
  <PresentationFormat>Presentación en pantalla (4:3)</PresentationFormat>
  <Paragraphs>73</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Cumbre Judicial Iberoamericana</vt:lpstr>
      <vt:lpstr>I.- ANTECEDENTES</vt:lpstr>
      <vt:lpstr> Fundamentos normativos   </vt:lpstr>
      <vt:lpstr>Sumado a estos acuerdos específicos se han aprobado tres documentos relevantes:</vt:lpstr>
      <vt:lpstr>Sigue…</vt:lpstr>
      <vt:lpstr>     Las declaraciones de las magistradas de toda la región llevan más de 15 años insistiendo y trabajando para incorporar la perspectiva de género dentro de la función judicial.   La XVII Edición de la Cumbre Judicial Iberoamericana, celebrada en Chile, en abril de 2014, creó una Comisión Permanente de Género y Acceso a la Justicia dentro de la Cumbre Judicial Iberoamericana </vt:lpstr>
      <vt:lpstr>En la reunión preparatoria de la XVIII Edición de la Cumbre, del 4 al 6 de agosto de 2014 en Uruguay, el plenario eligió a los países de la Comisión: Chile, Colombia, España, México, Nicaragua, Puerto Rico y Costa Rica</vt:lpstr>
      <vt:lpstr>II. MANDATO DE LA COMISIÓN</vt:lpstr>
      <vt:lpstr>Sigue…</vt:lpstr>
      <vt:lpstr> IV. IIY III REUNION DE LA COMISION  </vt:lpstr>
      <vt:lpstr>Diapositiva 11</vt:lpstr>
      <vt:lpstr>Sigue…</vt:lpstr>
      <vt:lpstr>Sigue…</vt:lpstr>
      <vt:lpstr>Sigue…</vt:lpstr>
      <vt:lpstr>Sigue…</vt:lpstr>
      <vt:lpstr>Sigue…</vt:lpstr>
      <vt:lpstr>MUCHAS  GRACIAS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SYLVIA RUTH</dc:creator>
  <cp:lastModifiedBy>aacevedo</cp:lastModifiedBy>
  <cp:revision>43</cp:revision>
  <dcterms:created xsi:type="dcterms:W3CDTF">2016-03-17T03:46:20Z</dcterms:created>
  <dcterms:modified xsi:type="dcterms:W3CDTF">2016-03-17T17:47:19Z</dcterms:modified>
</cp:coreProperties>
</file>