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1" r:id="rId5"/>
    <p:sldId id="259" r:id="rId6"/>
    <p:sldId id="282" r:id="rId7"/>
    <p:sldId id="260" r:id="rId8"/>
    <p:sldId id="283" r:id="rId9"/>
    <p:sldId id="261" r:id="rId10"/>
    <p:sldId id="284" r:id="rId11"/>
    <p:sldId id="264" r:id="rId12"/>
    <p:sldId id="287" r:id="rId13"/>
    <p:sldId id="288" r:id="rId14"/>
    <p:sldId id="270" r:id="rId15"/>
    <p:sldId id="271" r:id="rId16"/>
    <p:sldId id="269" r:id="rId17"/>
    <p:sldId id="280" r:id="rId18"/>
    <p:sldId id="275" r:id="rId19"/>
    <p:sldId id="272" r:id="rId20"/>
    <p:sldId id="274" r:id="rId21"/>
    <p:sldId id="273" r:id="rId22"/>
    <p:sldId id="278" r:id="rId23"/>
    <p:sldId id="286" r:id="rId24"/>
    <p:sldId id="277" r:id="rId25"/>
    <p:sldId id="276" r:id="rId26"/>
    <p:sldId id="279" r:id="rId27"/>
    <p:sldId id="289" r:id="rId28"/>
  </p:sldIdLst>
  <p:sldSz cx="12192000" cy="6858000"/>
  <p:notesSz cx="6858000" cy="9144000"/>
  <p:defaultText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5F5A9"/>
    <a:srgbClr val="E5F2BC"/>
    <a:srgbClr val="E6EAC4"/>
    <a:srgbClr val="DFE4B2"/>
    <a:srgbClr val="DEEFA7"/>
    <a:srgbClr val="E4F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1" d="100"/>
          <a:sy n="71" d="100"/>
        </p:scale>
        <p:origin x="41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NI"/>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NI"/>
          </a:p>
        </p:txBody>
      </p:sp>
      <p:sp>
        <p:nvSpPr>
          <p:cNvPr id="4" name="Marcador de fecha 3"/>
          <p:cNvSpPr>
            <a:spLocks noGrp="1"/>
          </p:cNvSpPr>
          <p:nvPr>
            <p:ph type="dt" sz="half" idx="10"/>
          </p:nvPr>
        </p:nvSpPr>
        <p:spPr/>
        <p:txBody>
          <a:bodyPr/>
          <a:lstStyle/>
          <a:p>
            <a:fld id="{EEA74ABB-78FA-4AF5-9615-F969BCA53A9E}" type="datetimeFigureOut">
              <a:rPr lang="es-NI" smtClean="0"/>
              <a:t>20/10/2022</a:t>
            </a:fld>
            <a:endParaRPr lang="es-NI"/>
          </a:p>
        </p:txBody>
      </p:sp>
      <p:sp>
        <p:nvSpPr>
          <p:cNvPr id="5" name="Marcador de pie de página 4"/>
          <p:cNvSpPr>
            <a:spLocks noGrp="1"/>
          </p:cNvSpPr>
          <p:nvPr>
            <p:ph type="ftr" sz="quarter" idx="11"/>
          </p:nvPr>
        </p:nvSpPr>
        <p:spPr/>
        <p:txBody>
          <a:bodyPr/>
          <a:lstStyle/>
          <a:p>
            <a:endParaRPr lang="es-NI"/>
          </a:p>
        </p:txBody>
      </p:sp>
      <p:sp>
        <p:nvSpPr>
          <p:cNvPr id="6" name="Marcador de número de diapositiva 5"/>
          <p:cNvSpPr>
            <a:spLocks noGrp="1"/>
          </p:cNvSpPr>
          <p:nvPr>
            <p:ph type="sldNum" sz="quarter" idx="12"/>
          </p:nvPr>
        </p:nvSpPr>
        <p:spPr/>
        <p:txBody>
          <a:bodyPr/>
          <a:lstStyle/>
          <a:p>
            <a:fld id="{307FAD52-DA69-44BC-A7B0-0D3210EC06BC}" type="slidenum">
              <a:rPr lang="es-NI" smtClean="0"/>
              <a:t>‹Nº›</a:t>
            </a:fld>
            <a:endParaRPr lang="es-NI"/>
          </a:p>
        </p:txBody>
      </p:sp>
    </p:spTree>
    <p:extLst>
      <p:ext uri="{BB962C8B-B14F-4D97-AF65-F5344CB8AC3E}">
        <p14:creationId xmlns:p14="http://schemas.microsoft.com/office/powerpoint/2010/main" val="2364610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NI"/>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p:cNvSpPr>
            <a:spLocks noGrp="1"/>
          </p:cNvSpPr>
          <p:nvPr>
            <p:ph type="dt" sz="half" idx="10"/>
          </p:nvPr>
        </p:nvSpPr>
        <p:spPr/>
        <p:txBody>
          <a:bodyPr/>
          <a:lstStyle/>
          <a:p>
            <a:fld id="{EEA74ABB-78FA-4AF5-9615-F969BCA53A9E}" type="datetimeFigureOut">
              <a:rPr lang="es-NI" smtClean="0"/>
              <a:t>20/10/2022</a:t>
            </a:fld>
            <a:endParaRPr lang="es-NI"/>
          </a:p>
        </p:txBody>
      </p:sp>
      <p:sp>
        <p:nvSpPr>
          <p:cNvPr id="5" name="Marcador de pie de página 4"/>
          <p:cNvSpPr>
            <a:spLocks noGrp="1"/>
          </p:cNvSpPr>
          <p:nvPr>
            <p:ph type="ftr" sz="quarter" idx="11"/>
          </p:nvPr>
        </p:nvSpPr>
        <p:spPr/>
        <p:txBody>
          <a:bodyPr/>
          <a:lstStyle/>
          <a:p>
            <a:endParaRPr lang="es-NI"/>
          </a:p>
        </p:txBody>
      </p:sp>
      <p:sp>
        <p:nvSpPr>
          <p:cNvPr id="6" name="Marcador de número de diapositiva 5"/>
          <p:cNvSpPr>
            <a:spLocks noGrp="1"/>
          </p:cNvSpPr>
          <p:nvPr>
            <p:ph type="sldNum" sz="quarter" idx="12"/>
          </p:nvPr>
        </p:nvSpPr>
        <p:spPr/>
        <p:txBody>
          <a:bodyPr/>
          <a:lstStyle/>
          <a:p>
            <a:fld id="{307FAD52-DA69-44BC-A7B0-0D3210EC06BC}" type="slidenum">
              <a:rPr lang="es-NI" smtClean="0"/>
              <a:t>‹Nº›</a:t>
            </a:fld>
            <a:endParaRPr lang="es-NI"/>
          </a:p>
        </p:txBody>
      </p:sp>
    </p:spTree>
    <p:extLst>
      <p:ext uri="{BB962C8B-B14F-4D97-AF65-F5344CB8AC3E}">
        <p14:creationId xmlns:p14="http://schemas.microsoft.com/office/powerpoint/2010/main" val="2497150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NI"/>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p:cNvSpPr>
            <a:spLocks noGrp="1"/>
          </p:cNvSpPr>
          <p:nvPr>
            <p:ph type="dt" sz="half" idx="10"/>
          </p:nvPr>
        </p:nvSpPr>
        <p:spPr/>
        <p:txBody>
          <a:bodyPr/>
          <a:lstStyle/>
          <a:p>
            <a:fld id="{EEA74ABB-78FA-4AF5-9615-F969BCA53A9E}" type="datetimeFigureOut">
              <a:rPr lang="es-NI" smtClean="0"/>
              <a:t>20/10/2022</a:t>
            </a:fld>
            <a:endParaRPr lang="es-NI"/>
          </a:p>
        </p:txBody>
      </p:sp>
      <p:sp>
        <p:nvSpPr>
          <p:cNvPr id="5" name="Marcador de pie de página 4"/>
          <p:cNvSpPr>
            <a:spLocks noGrp="1"/>
          </p:cNvSpPr>
          <p:nvPr>
            <p:ph type="ftr" sz="quarter" idx="11"/>
          </p:nvPr>
        </p:nvSpPr>
        <p:spPr/>
        <p:txBody>
          <a:bodyPr/>
          <a:lstStyle/>
          <a:p>
            <a:endParaRPr lang="es-NI"/>
          </a:p>
        </p:txBody>
      </p:sp>
      <p:sp>
        <p:nvSpPr>
          <p:cNvPr id="6" name="Marcador de número de diapositiva 5"/>
          <p:cNvSpPr>
            <a:spLocks noGrp="1"/>
          </p:cNvSpPr>
          <p:nvPr>
            <p:ph type="sldNum" sz="quarter" idx="12"/>
          </p:nvPr>
        </p:nvSpPr>
        <p:spPr/>
        <p:txBody>
          <a:bodyPr/>
          <a:lstStyle/>
          <a:p>
            <a:fld id="{307FAD52-DA69-44BC-A7B0-0D3210EC06BC}" type="slidenum">
              <a:rPr lang="es-NI" smtClean="0"/>
              <a:t>‹Nº›</a:t>
            </a:fld>
            <a:endParaRPr lang="es-NI"/>
          </a:p>
        </p:txBody>
      </p:sp>
    </p:spTree>
    <p:extLst>
      <p:ext uri="{BB962C8B-B14F-4D97-AF65-F5344CB8AC3E}">
        <p14:creationId xmlns:p14="http://schemas.microsoft.com/office/powerpoint/2010/main" val="60076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NI"/>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p:cNvSpPr>
            <a:spLocks noGrp="1"/>
          </p:cNvSpPr>
          <p:nvPr>
            <p:ph type="dt" sz="half" idx="10"/>
          </p:nvPr>
        </p:nvSpPr>
        <p:spPr/>
        <p:txBody>
          <a:bodyPr/>
          <a:lstStyle/>
          <a:p>
            <a:fld id="{EEA74ABB-78FA-4AF5-9615-F969BCA53A9E}" type="datetimeFigureOut">
              <a:rPr lang="es-NI" smtClean="0"/>
              <a:t>20/10/2022</a:t>
            </a:fld>
            <a:endParaRPr lang="es-NI"/>
          </a:p>
        </p:txBody>
      </p:sp>
      <p:sp>
        <p:nvSpPr>
          <p:cNvPr id="5" name="Marcador de pie de página 4"/>
          <p:cNvSpPr>
            <a:spLocks noGrp="1"/>
          </p:cNvSpPr>
          <p:nvPr>
            <p:ph type="ftr" sz="quarter" idx="11"/>
          </p:nvPr>
        </p:nvSpPr>
        <p:spPr/>
        <p:txBody>
          <a:bodyPr/>
          <a:lstStyle/>
          <a:p>
            <a:endParaRPr lang="es-NI"/>
          </a:p>
        </p:txBody>
      </p:sp>
      <p:sp>
        <p:nvSpPr>
          <p:cNvPr id="6" name="Marcador de número de diapositiva 5"/>
          <p:cNvSpPr>
            <a:spLocks noGrp="1"/>
          </p:cNvSpPr>
          <p:nvPr>
            <p:ph type="sldNum" sz="quarter" idx="12"/>
          </p:nvPr>
        </p:nvSpPr>
        <p:spPr/>
        <p:txBody>
          <a:bodyPr/>
          <a:lstStyle/>
          <a:p>
            <a:fld id="{307FAD52-DA69-44BC-A7B0-0D3210EC06BC}" type="slidenum">
              <a:rPr lang="es-NI" smtClean="0"/>
              <a:t>‹Nº›</a:t>
            </a:fld>
            <a:endParaRPr lang="es-NI"/>
          </a:p>
        </p:txBody>
      </p:sp>
    </p:spTree>
    <p:extLst>
      <p:ext uri="{BB962C8B-B14F-4D97-AF65-F5344CB8AC3E}">
        <p14:creationId xmlns:p14="http://schemas.microsoft.com/office/powerpoint/2010/main" val="145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NI"/>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EEA74ABB-78FA-4AF5-9615-F969BCA53A9E}" type="datetimeFigureOut">
              <a:rPr lang="es-NI" smtClean="0"/>
              <a:t>20/10/2022</a:t>
            </a:fld>
            <a:endParaRPr lang="es-NI"/>
          </a:p>
        </p:txBody>
      </p:sp>
      <p:sp>
        <p:nvSpPr>
          <p:cNvPr id="5" name="Marcador de pie de página 4"/>
          <p:cNvSpPr>
            <a:spLocks noGrp="1"/>
          </p:cNvSpPr>
          <p:nvPr>
            <p:ph type="ftr" sz="quarter" idx="11"/>
          </p:nvPr>
        </p:nvSpPr>
        <p:spPr/>
        <p:txBody>
          <a:bodyPr/>
          <a:lstStyle/>
          <a:p>
            <a:endParaRPr lang="es-NI"/>
          </a:p>
        </p:txBody>
      </p:sp>
      <p:sp>
        <p:nvSpPr>
          <p:cNvPr id="6" name="Marcador de número de diapositiva 5"/>
          <p:cNvSpPr>
            <a:spLocks noGrp="1"/>
          </p:cNvSpPr>
          <p:nvPr>
            <p:ph type="sldNum" sz="quarter" idx="12"/>
          </p:nvPr>
        </p:nvSpPr>
        <p:spPr/>
        <p:txBody>
          <a:bodyPr/>
          <a:lstStyle/>
          <a:p>
            <a:fld id="{307FAD52-DA69-44BC-A7B0-0D3210EC06BC}" type="slidenum">
              <a:rPr lang="es-NI" smtClean="0"/>
              <a:t>‹Nº›</a:t>
            </a:fld>
            <a:endParaRPr lang="es-NI"/>
          </a:p>
        </p:txBody>
      </p:sp>
    </p:spTree>
    <p:extLst>
      <p:ext uri="{BB962C8B-B14F-4D97-AF65-F5344CB8AC3E}">
        <p14:creationId xmlns:p14="http://schemas.microsoft.com/office/powerpoint/2010/main" val="2051336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NI"/>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Marcador de fecha 4"/>
          <p:cNvSpPr>
            <a:spLocks noGrp="1"/>
          </p:cNvSpPr>
          <p:nvPr>
            <p:ph type="dt" sz="half" idx="10"/>
          </p:nvPr>
        </p:nvSpPr>
        <p:spPr/>
        <p:txBody>
          <a:bodyPr/>
          <a:lstStyle/>
          <a:p>
            <a:fld id="{EEA74ABB-78FA-4AF5-9615-F969BCA53A9E}" type="datetimeFigureOut">
              <a:rPr lang="es-NI" smtClean="0"/>
              <a:t>20/10/2022</a:t>
            </a:fld>
            <a:endParaRPr lang="es-NI"/>
          </a:p>
        </p:txBody>
      </p:sp>
      <p:sp>
        <p:nvSpPr>
          <p:cNvPr id="6" name="Marcador de pie de página 5"/>
          <p:cNvSpPr>
            <a:spLocks noGrp="1"/>
          </p:cNvSpPr>
          <p:nvPr>
            <p:ph type="ftr" sz="quarter" idx="11"/>
          </p:nvPr>
        </p:nvSpPr>
        <p:spPr/>
        <p:txBody>
          <a:bodyPr/>
          <a:lstStyle/>
          <a:p>
            <a:endParaRPr lang="es-NI"/>
          </a:p>
        </p:txBody>
      </p:sp>
      <p:sp>
        <p:nvSpPr>
          <p:cNvPr id="7" name="Marcador de número de diapositiva 6"/>
          <p:cNvSpPr>
            <a:spLocks noGrp="1"/>
          </p:cNvSpPr>
          <p:nvPr>
            <p:ph type="sldNum" sz="quarter" idx="12"/>
          </p:nvPr>
        </p:nvSpPr>
        <p:spPr/>
        <p:txBody>
          <a:bodyPr/>
          <a:lstStyle/>
          <a:p>
            <a:fld id="{307FAD52-DA69-44BC-A7B0-0D3210EC06BC}" type="slidenum">
              <a:rPr lang="es-NI" smtClean="0"/>
              <a:t>‹Nº›</a:t>
            </a:fld>
            <a:endParaRPr lang="es-NI"/>
          </a:p>
        </p:txBody>
      </p:sp>
    </p:spTree>
    <p:extLst>
      <p:ext uri="{BB962C8B-B14F-4D97-AF65-F5344CB8AC3E}">
        <p14:creationId xmlns:p14="http://schemas.microsoft.com/office/powerpoint/2010/main" val="355730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NI"/>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7" name="Marcador de fecha 6"/>
          <p:cNvSpPr>
            <a:spLocks noGrp="1"/>
          </p:cNvSpPr>
          <p:nvPr>
            <p:ph type="dt" sz="half" idx="10"/>
          </p:nvPr>
        </p:nvSpPr>
        <p:spPr/>
        <p:txBody>
          <a:bodyPr/>
          <a:lstStyle/>
          <a:p>
            <a:fld id="{EEA74ABB-78FA-4AF5-9615-F969BCA53A9E}" type="datetimeFigureOut">
              <a:rPr lang="es-NI" smtClean="0"/>
              <a:t>20/10/2022</a:t>
            </a:fld>
            <a:endParaRPr lang="es-NI"/>
          </a:p>
        </p:txBody>
      </p:sp>
      <p:sp>
        <p:nvSpPr>
          <p:cNvPr id="8" name="Marcador de pie de página 7"/>
          <p:cNvSpPr>
            <a:spLocks noGrp="1"/>
          </p:cNvSpPr>
          <p:nvPr>
            <p:ph type="ftr" sz="quarter" idx="11"/>
          </p:nvPr>
        </p:nvSpPr>
        <p:spPr/>
        <p:txBody>
          <a:bodyPr/>
          <a:lstStyle/>
          <a:p>
            <a:endParaRPr lang="es-NI"/>
          </a:p>
        </p:txBody>
      </p:sp>
      <p:sp>
        <p:nvSpPr>
          <p:cNvPr id="9" name="Marcador de número de diapositiva 8"/>
          <p:cNvSpPr>
            <a:spLocks noGrp="1"/>
          </p:cNvSpPr>
          <p:nvPr>
            <p:ph type="sldNum" sz="quarter" idx="12"/>
          </p:nvPr>
        </p:nvSpPr>
        <p:spPr/>
        <p:txBody>
          <a:bodyPr/>
          <a:lstStyle/>
          <a:p>
            <a:fld id="{307FAD52-DA69-44BC-A7B0-0D3210EC06BC}" type="slidenum">
              <a:rPr lang="es-NI" smtClean="0"/>
              <a:t>‹Nº›</a:t>
            </a:fld>
            <a:endParaRPr lang="es-NI"/>
          </a:p>
        </p:txBody>
      </p:sp>
    </p:spTree>
    <p:extLst>
      <p:ext uri="{BB962C8B-B14F-4D97-AF65-F5344CB8AC3E}">
        <p14:creationId xmlns:p14="http://schemas.microsoft.com/office/powerpoint/2010/main" val="740470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NI"/>
          </a:p>
        </p:txBody>
      </p:sp>
      <p:sp>
        <p:nvSpPr>
          <p:cNvPr id="3" name="Marcador de fecha 2"/>
          <p:cNvSpPr>
            <a:spLocks noGrp="1"/>
          </p:cNvSpPr>
          <p:nvPr>
            <p:ph type="dt" sz="half" idx="10"/>
          </p:nvPr>
        </p:nvSpPr>
        <p:spPr/>
        <p:txBody>
          <a:bodyPr/>
          <a:lstStyle/>
          <a:p>
            <a:fld id="{EEA74ABB-78FA-4AF5-9615-F969BCA53A9E}" type="datetimeFigureOut">
              <a:rPr lang="es-NI" smtClean="0"/>
              <a:t>20/10/2022</a:t>
            </a:fld>
            <a:endParaRPr lang="es-NI"/>
          </a:p>
        </p:txBody>
      </p:sp>
      <p:sp>
        <p:nvSpPr>
          <p:cNvPr id="4" name="Marcador de pie de página 3"/>
          <p:cNvSpPr>
            <a:spLocks noGrp="1"/>
          </p:cNvSpPr>
          <p:nvPr>
            <p:ph type="ftr" sz="quarter" idx="11"/>
          </p:nvPr>
        </p:nvSpPr>
        <p:spPr/>
        <p:txBody>
          <a:bodyPr/>
          <a:lstStyle/>
          <a:p>
            <a:endParaRPr lang="es-NI"/>
          </a:p>
        </p:txBody>
      </p:sp>
      <p:sp>
        <p:nvSpPr>
          <p:cNvPr id="5" name="Marcador de número de diapositiva 4"/>
          <p:cNvSpPr>
            <a:spLocks noGrp="1"/>
          </p:cNvSpPr>
          <p:nvPr>
            <p:ph type="sldNum" sz="quarter" idx="12"/>
          </p:nvPr>
        </p:nvSpPr>
        <p:spPr/>
        <p:txBody>
          <a:bodyPr/>
          <a:lstStyle/>
          <a:p>
            <a:fld id="{307FAD52-DA69-44BC-A7B0-0D3210EC06BC}" type="slidenum">
              <a:rPr lang="es-NI" smtClean="0"/>
              <a:t>‹Nº›</a:t>
            </a:fld>
            <a:endParaRPr lang="es-NI"/>
          </a:p>
        </p:txBody>
      </p:sp>
    </p:spTree>
    <p:extLst>
      <p:ext uri="{BB962C8B-B14F-4D97-AF65-F5344CB8AC3E}">
        <p14:creationId xmlns:p14="http://schemas.microsoft.com/office/powerpoint/2010/main" val="3991420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EA74ABB-78FA-4AF5-9615-F969BCA53A9E}" type="datetimeFigureOut">
              <a:rPr lang="es-NI" smtClean="0"/>
              <a:t>20/10/2022</a:t>
            </a:fld>
            <a:endParaRPr lang="es-NI"/>
          </a:p>
        </p:txBody>
      </p:sp>
      <p:sp>
        <p:nvSpPr>
          <p:cNvPr id="3" name="Marcador de pie de página 2"/>
          <p:cNvSpPr>
            <a:spLocks noGrp="1"/>
          </p:cNvSpPr>
          <p:nvPr>
            <p:ph type="ftr" sz="quarter" idx="11"/>
          </p:nvPr>
        </p:nvSpPr>
        <p:spPr/>
        <p:txBody>
          <a:bodyPr/>
          <a:lstStyle/>
          <a:p>
            <a:endParaRPr lang="es-NI"/>
          </a:p>
        </p:txBody>
      </p:sp>
      <p:sp>
        <p:nvSpPr>
          <p:cNvPr id="4" name="Marcador de número de diapositiva 3"/>
          <p:cNvSpPr>
            <a:spLocks noGrp="1"/>
          </p:cNvSpPr>
          <p:nvPr>
            <p:ph type="sldNum" sz="quarter" idx="12"/>
          </p:nvPr>
        </p:nvSpPr>
        <p:spPr/>
        <p:txBody>
          <a:bodyPr/>
          <a:lstStyle/>
          <a:p>
            <a:fld id="{307FAD52-DA69-44BC-A7B0-0D3210EC06BC}" type="slidenum">
              <a:rPr lang="es-NI" smtClean="0"/>
              <a:t>‹Nº›</a:t>
            </a:fld>
            <a:endParaRPr lang="es-NI"/>
          </a:p>
        </p:txBody>
      </p:sp>
    </p:spTree>
    <p:extLst>
      <p:ext uri="{BB962C8B-B14F-4D97-AF65-F5344CB8AC3E}">
        <p14:creationId xmlns:p14="http://schemas.microsoft.com/office/powerpoint/2010/main" val="2335172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NI"/>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EA74ABB-78FA-4AF5-9615-F969BCA53A9E}" type="datetimeFigureOut">
              <a:rPr lang="es-NI" smtClean="0"/>
              <a:t>20/10/2022</a:t>
            </a:fld>
            <a:endParaRPr lang="es-NI"/>
          </a:p>
        </p:txBody>
      </p:sp>
      <p:sp>
        <p:nvSpPr>
          <p:cNvPr id="6" name="Marcador de pie de página 5"/>
          <p:cNvSpPr>
            <a:spLocks noGrp="1"/>
          </p:cNvSpPr>
          <p:nvPr>
            <p:ph type="ftr" sz="quarter" idx="11"/>
          </p:nvPr>
        </p:nvSpPr>
        <p:spPr/>
        <p:txBody>
          <a:bodyPr/>
          <a:lstStyle/>
          <a:p>
            <a:endParaRPr lang="es-NI"/>
          </a:p>
        </p:txBody>
      </p:sp>
      <p:sp>
        <p:nvSpPr>
          <p:cNvPr id="7" name="Marcador de número de diapositiva 6"/>
          <p:cNvSpPr>
            <a:spLocks noGrp="1"/>
          </p:cNvSpPr>
          <p:nvPr>
            <p:ph type="sldNum" sz="quarter" idx="12"/>
          </p:nvPr>
        </p:nvSpPr>
        <p:spPr/>
        <p:txBody>
          <a:bodyPr/>
          <a:lstStyle/>
          <a:p>
            <a:fld id="{307FAD52-DA69-44BC-A7B0-0D3210EC06BC}" type="slidenum">
              <a:rPr lang="es-NI" smtClean="0"/>
              <a:t>‹Nº›</a:t>
            </a:fld>
            <a:endParaRPr lang="es-NI"/>
          </a:p>
        </p:txBody>
      </p:sp>
    </p:spTree>
    <p:extLst>
      <p:ext uri="{BB962C8B-B14F-4D97-AF65-F5344CB8AC3E}">
        <p14:creationId xmlns:p14="http://schemas.microsoft.com/office/powerpoint/2010/main" val="4255784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NI"/>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NI"/>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EA74ABB-78FA-4AF5-9615-F969BCA53A9E}" type="datetimeFigureOut">
              <a:rPr lang="es-NI" smtClean="0"/>
              <a:t>20/10/2022</a:t>
            </a:fld>
            <a:endParaRPr lang="es-NI"/>
          </a:p>
        </p:txBody>
      </p:sp>
      <p:sp>
        <p:nvSpPr>
          <p:cNvPr id="6" name="Marcador de pie de página 5"/>
          <p:cNvSpPr>
            <a:spLocks noGrp="1"/>
          </p:cNvSpPr>
          <p:nvPr>
            <p:ph type="ftr" sz="quarter" idx="11"/>
          </p:nvPr>
        </p:nvSpPr>
        <p:spPr/>
        <p:txBody>
          <a:bodyPr/>
          <a:lstStyle/>
          <a:p>
            <a:endParaRPr lang="es-NI"/>
          </a:p>
        </p:txBody>
      </p:sp>
      <p:sp>
        <p:nvSpPr>
          <p:cNvPr id="7" name="Marcador de número de diapositiva 6"/>
          <p:cNvSpPr>
            <a:spLocks noGrp="1"/>
          </p:cNvSpPr>
          <p:nvPr>
            <p:ph type="sldNum" sz="quarter" idx="12"/>
          </p:nvPr>
        </p:nvSpPr>
        <p:spPr/>
        <p:txBody>
          <a:bodyPr/>
          <a:lstStyle/>
          <a:p>
            <a:fld id="{307FAD52-DA69-44BC-A7B0-0D3210EC06BC}" type="slidenum">
              <a:rPr lang="es-NI" smtClean="0"/>
              <a:t>‹Nº›</a:t>
            </a:fld>
            <a:endParaRPr lang="es-NI"/>
          </a:p>
        </p:txBody>
      </p:sp>
    </p:spTree>
    <p:extLst>
      <p:ext uri="{BB962C8B-B14F-4D97-AF65-F5344CB8AC3E}">
        <p14:creationId xmlns:p14="http://schemas.microsoft.com/office/powerpoint/2010/main" val="179965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NI"/>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74ABB-78FA-4AF5-9615-F969BCA53A9E}" type="datetimeFigureOut">
              <a:rPr lang="es-NI" smtClean="0"/>
              <a:t>20/10/2022</a:t>
            </a:fld>
            <a:endParaRPr lang="es-NI"/>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FAD52-DA69-44BC-A7B0-0D3210EC06BC}" type="slidenum">
              <a:rPr lang="es-NI" smtClean="0"/>
              <a:t>‹Nº›</a:t>
            </a:fld>
            <a:endParaRPr lang="es-NI"/>
          </a:p>
        </p:txBody>
      </p:sp>
    </p:spTree>
    <p:extLst>
      <p:ext uri="{BB962C8B-B14F-4D97-AF65-F5344CB8AC3E}">
        <p14:creationId xmlns:p14="http://schemas.microsoft.com/office/powerpoint/2010/main" val="3189624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jpeg" /><Relationship Id="rId1" Type="http://schemas.openxmlformats.org/officeDocument/2006/relationships/slideLayout" Target="../slideLayouts/slideLayout1.xml" /><Relationship Id="rId5" Type="http://schemas.openxmlformats.org/officeDocument/2006/relationships/image" Target="../media/image4.png"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11.png" /></Relationships>
</file>

<file path=ppt/slides/_rels/slide13.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2.xml" /><Relationship Id="rId4" Type="http://schemas.openxmlformats.org/officeDocument/2006/relationships/image" Target="../media/image14.png" /></Relationships>
</file>

<file path=ppt/slides/_rels/slide14.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4.xml" /></Relationships>
</file>

<file path=ppt/slides/_rels/slide15.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7.png" /><Relationship Id="rId1" Type="http://schemas.openxmlformats.org/officeDocument/2006/relationships/slideLayout" Target="../slideLayouts/slideLayout4.xml" /></Relationships>
</file>

<file path=ppt/slides/_rels/slide16.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hyperlink" Target="https://saposyprincesas.elmundo.es/consejos/psicologia-infantil/teoria-del-bonding/" TargetMode="External"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hyperlink" Target="https://saposyprincesas.elmundo.es/consejos/salud-infantil/enuresis-pediatra/" TargetMode="Externa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2.xml" /><Relationship Id="rId4" Type="http://schemas.openxmlformats.org/officeDocument/2006/relationships/image" Target="../media/image7.png"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2.mp4" /><Relationship Id="rId1" Type="http://schemas.microsoft.com/office/2007/relationships/media" Target="../media/media2.mp4" /><Relationship Id="rId4" Type="http://schemas.openxmlformats.org/officeDocument/2006/relationships/image" Target="../media/image20.png"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hyperlink" Target="https://saposyprincesas.elmundo.es/consejos/psicologia-infantil/que-es-la-inteligencia-emocional/" TargetMode="External"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3.mp4" /><Relationship Id="rId1" Type="http://schemas.microsoft.com/office/2007/relationships/media" Target="../media/media3.mp4" /><Relationship Id="rId4" Type="http://schemas.openxmlformats.org/officeDocument/2006/relationships/image" Target="../media/image21.png" /></Relationships>
</file>

<file path=ppt/slides/_rels/slide3.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37447" y="2144338"/>
            <a:ext cx="9144000" cy="2387600"/>
          </a:xfrm>
        </p:spPr>
        <p:txBody>
          <a:bodyPr>
            <a:normAutofit fontScale="90000"/>
          </a:bodyPr>
          <a:lstStyle/>
          <a:p>
            <a:r>
              <a:rPr lang="es-NI" b="1" dirty="0"/>
              <a:t>TALLER DE TÉCNICAS DE ENTREVISTA A NNA CON ENFOQUE LÚDICO</a:t>
            </a:r>
          </a:p>
        </p:txBody>
      </p:sp>
      <p:sp>
        <p:nvSpPr>
          <p:cNvPr id="3" name="Subtítulo 2"/>
          <p:cNvSpPr>
            <a:spLocks noGrp="1"/>
          </p:cNvSpPr>
          <p:nvPr>
            <p:ph type="subTitle" idx="1"/>
          </p:nvPr>
        </p:nvSpPr>
        <p:spPr>
          <a:xfrm>
            <a:off x="1880908" y="4677708"/>
            <a:ext cx="9144000" cy="1655762"/>
          </a:xfrm>
        </p:spPr>
        <p:txBody>
          <a:bodyPr>
            <a:normAutofit/>
          </a:bodyPr>
          <a:lstStyle/>
          <a:p>
            <a:r>
              <a:rPr lang="es-NI" sz="3200" dirty="0">
                <a:latin typeface="Brush Script MT" panose="03060802040406070304" pitchFamily="66" charset="0"/>
              </a:rPr>
              <a:t>Irene Pineda </a:t>
            </a:r>
            <a:r>
              <a:rPr lang="es-NI" sz="3200" dirty="0" err="1">
                <a:latin typeface="Brush Script MT" panose="03060802040406070304" pitchFamily="66" charset="0"/>
              </a:rPr>
              <a:t>Ferman</a:t>
            </a:r>
            <a:r>
              <a:rPr lang="es-NI" sz="3200" dirty="0">
                <a:latin typeface="Brush Script MT" panose="03060802040406070304" pitchFamily="66" charset="0"/>
              </a:rPr>
              <a:t> </a:t>
            </a:r>
            <a:r>
              <a:rPr lang="es-NI" sz="3200" dirty="0" err="1">
                <a:latin typeface="Brush Script MT" panose="03060802040406070304" pitchFamily="66" charset="0"/>
              </a:rPr>
              <a:t>Ph.D</a:t>
            </a:r>
            <a:r>
              <a:rPr lang="es-NI" sz="3200" dirty="0">
                <a:latin typeface="Brush Script MT" panose="03060802040406070304" pitchFamily="66" charset="0"/>
              </a:rPr>
              <a:t>. en Psicología</a:t>
            </a:r>
          </a:p>
        </p:txBody>
      </p:sp>
      <p:pic>
        <p:nvPicPr>
          <p:cNvPr id="1026" name="Picture 2" descr="PODER JUDICIAL DE NICARAG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7863" y="153922"/>
            <a:ext cx="5536374" cy="121767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0" y="30349"/>
            <a:ext cx="2857500" cy="3076575"/>
          </a:xfrm>
          <a:prstGeom prst="rect">
            <a:avLst/>
          </a:prstGeom>
        </p:spPr>
      </p:pic>
      <p:pic>
        <p:nvPicPr>
          <p:cNvPr id="5" name="Imagen 4"/>
          <p:cNvPicPr>
            <a:picLocks noChangeAspect="1"/>
          </p:cNvPicPr>
          <p:nvPr/>
        </p:nvPicPr>
        <p:blipFill>
          <a:blip r:embed="rId4"/>
          <a:stretch>
            <a:fillRect/>
          </a:stretch>
        </p:blipFill>
        <p:spPr>
          <a:xfrm>
            <a:off x="9586072" y="3945870"/>
            <a:ext cx="2190750" cy="2085975"/>
          </a:xfrm>
          <a:prstGeom prst="rect">
            <a:avLst/>
          </a:prstGeom>
        </p:spPr>
      </p:pic>
      <p:pic>
        <p:nvPicPr>
          <p:cNvPr id="7" name="Imagen 6"/>
          <p:cNvPicPr>
            <a:picLocks noChangeAspect="1"/>
          </p:cNvPicPr>
          <p:nvPr/>
        </p:nvPicPr>
        <p:blipFill>
          <a:blip r:embed="rId5"/>
          <a:stretch>
            <a:fillRect/>
          </a:stretch>
        </p:blipFill>
        <p:spPr>
          <a:xfrm>
            <a:off x="576544" y="4546038"/>
            <a:ext cx="2743200" cy="1666875"/>
          </a:xfrm>
          <a:prstGeom prst="rect">
            <a:avLst/>
          </a:prstGeom>
        </p:spPr>
      </p:pic>
    </p:spTree>
    <p:extLst>
      <p:ext uri="{BB962C8B-B14F-4D97-AF65-F5344CB8AC3E}">
        <p14:creationId xmlns:p14="http://schemas.microsoft.com/office/powerpoint/2010/main" val="1835748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129554"/>
          </a:xfrm>
        </p:spPr>
        <p:txBody>
          <a:bodyPr>
            <a:normAutofit fontScale="90000"/>
          </a:bodyPr>
          <a:lstStyle/>
          <a:p>
            <a:r>
              <a:rPr lang="es-ES" b="1" dirty="0">
                <a:solidFill>
                  <a:schemeClr val="accent1">
                    <a:lumMod val="75000"/>
                  </a:schemeClr>
                </a:solidFill>
              </a:rPr>
              <a:t>EL DESARROLLO DEL NIÑO DE 4 A 8 AÑOS</a:t>
            </a:r>
            <a:br>
              <a:rPr lang="es-ES" b="1" dirty="0">
                <a:solidFill>
                  <a:schemeClr val="accent1">
                    <a:lumMod val="75000"/>
                  </a:schemeClr>
                </a:solidFill>
              </a:rPr>
            </a:br>
            <a:endParaRPr lang="es-NI" dirty="0"/>
          </a:p>
        </p:txBody>
      </p:sp>
      <p:sp>
        <p:nvSpPr>
          <p:cNvPr id="3" name="Marcador de contenido 2"/>
          <p:cNvSpPr>
            <a:spLocks noGrp="1"/>
          </p:cNvSpPr>
          <p:nvPr>
            <p:ph idx="1"/>
          </p:nvPr>
        </p:nvSpPr>
        <p:spPr>
          <a:xfrm>
            <a:off x="838200" y="537882"/>
            <a:ext cx="10515600" cy="5639081"/>
          </a:xfrm>
        </p:spPr>
        <p:txBody>
          <a:bodyPr>
            <a:normAutofit fontScale="92500"/>
          </a:bodyPr>
          <a:lstStyle/>
          <a:p>
            <a:r>
              <a:rPr lang="es-ES" dirty="0"/>
              <a:t>Desde el punto de vista intelectual, al arribar a los </a:t>
            </a:r>
            <a:r>
              <a:rPr lang="es-ES" b="1" dirty="0">
                <a:solidFill>
                  <a:schemeClr val="accent4"/>
                </a:solidFill>
              </a:rPr>
              <a:t>8 años </a:t>
            </a:r>
            <a:r>
              <a:rPr lang="es-ES" dirty="0"/>
              <a:t>ya cuenta con un vocabulario muy amplio que le </a:t>
            </a:r>
            <a:r>
              <a:rPr lang="es-ES" b="1" u="sng" dirty="0"/>
              <a:t>permite expresar con claridad lo que quiere y piensa</a:t>
            </a:r>
            <a:r>
              <a:rPr lang="es-ES" dirty="0"/>
              <a:t>. Ya sabe utilizar bien los pronombres, los artículos y las preposiciones y es capaz de conjugar los verbos. De hecho, la construcción gramatical de sus frases es casi perfecta y los errores de pronunciación ya son cosa del pasado. Sus ideas también han experimentado un gran cambio, </a:t>
            </a:r>
            <a:r>
              <a:rPr lang="es-ES" b="1" u="sng" dirty="0">
                <a:solidFill>
                  <a:schemeClr val="accent4"/>
                </a:solidFill>
              </a:rPr>
              <a:t>se sustentan más en la realidad y ya no la confunde con sus fantasías. </a:t>
            </a:r>
            <a:r>
              <a:rPr lang="es-ES" dirty="0"/>
              <a:t>Además, su pensamiento abstracto se comienza a desarrollar.</a:t>
            </a:r>
          </a:p>
          <a:p>
            <a:endParaRPr lang="es-ES" dirty="0"/>
          </a:p>
          <a:p>
            <a:r>
              <a:rPr lang="es-ES" dirty="0"/>
              <a:t>Ahora sus sentimientos son más duraderos, lo cual está relacionado con la madurez psicológica y el desarrollo emocional que ha alcanzado. También es más consciente de sus emociones y es capaz de expresarlas u ocultarlas. </a:t>
            </a:r>
            <a:r>
              <a:rPr lang="es-ES" b="1" u="sng" dirty="0">
                <a:solidFill>
                  <a:schemeClr val="accent4"/>
                </a:solidFill>
              </a:rPr>
              <a:t>Asimismo, ha aprendido a captar una gama de emociones más amplia y mostrarse más empático con los demás.</a:t>
            </a:r>
            <a:endParaRPr lang="es-NI" b="1" u="sng" dirty="0">
              <a:solidFill>
                <a:schemeClr val="accent4"/>
              </a:solidFill>
            </a:endParaRPr>
          </a:p>
          <a:p>
            <a:endParaRPr lang="es-NI" dirty="0"/>
          </a:p>
        </p:txBody>
      </p:sp>
    </p:spTree>
    <p:extLst>
      <p:ext uri="{BB962C8B-B14F-4D97-AF65-F5344CB8AC3E}">
        <p14:creationId xmlns:p14="http://schemas.microsoft.com/office/powerpoint/2010/main" val="3158132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NI"/>
          </a:p>
        </p:txBody>
      </p:sp>
      <p:pic>
        <p:nvPicPr>
          <p:cNvPr id="4" name="Marcador de contenido 3"/>
          <p:cNvPicPr>
            <a:picLocks noGrp="1" noChangeAspect="1"/>
          </p:cNvPicPr>
          <p:nvPr>
            <p:ph idx="1"/>
          </p:nvPr>
        </p:nvPicPr>
        <p:blipFill>
          <a:blip r:embed="rId2"/>
          <a:stretch>
            <a:fillRect/>
          </a:stretch>
        </p:blipFill>
        <p:spPr>
          <a:xfrm>
            <a:off x="0" y="0"/>
            <a:ext cx="11884140" cy="6855835"/>
          </a:xfrm>
          <a:prstGeom prst="rect">
            <a:avLst/>
          </a:prstGeom>
        </p:spPr>
      </p:pic>
    </p:spTree>
    <p:extLst>
      <p:ext uri="{BB962C8B-B14F-4D97-AF65-F5344CB8AC3E}">
        <p14:creationId xmlns:p14="http://schemas.microsoft.com/office/powerpoint/2010/main" val="1558926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NI" dirty="0"/>
              <a:t>DERECHOS DE NNA</a:t>
            </a:r>
          </a:p>
        </p:txBody>
      </p:sp>
      <p:pic>
        <p:nvPicPr>
          <p:cNvPr id="4" name="Desarrollo Integral de los niños y niña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2432683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NI" dirty="0"/>
              <a:t>DESARROLLO EN LA ADOLESCENCIA</a:t>
            </a:r>
          </a:p>
        </p:txBody>
      </p:sp>
      <p:pic>
        <p:nvPicPr>
          <p:cNvPr id="5" name="Marcador de contenido 4"/>
          <p:cNvPicPr>
            <a:picLocks noGrp="1" noChangeAspect="1"/>
          </p:cNvPicPr>
          <p:nvPr>
            <p:ph idx="1"/>
          </p:nvPr>
        </p:nvPicPr>
        <p:blipFill>
          <a:blip r:embed="rId2"/>
          <a:stretch>
            <a:fillRect/>
          </a:stretch>
        </p:blipFill>
        <p:spPr>
          <a:xfrm>
            <a:off x="476530" y="1690688"/>
            <a:ext cx="2847975" cy="1600200"/>
          </a:xfrm>
          <a:prstGeom prst="rect">
            <a:avLst/>
          </a:prstGeom>
        </p:spPr>
      </p:pic>
      <p:pic>
        <p:nvPicPr>
          <p:cNvPr id="6" name="Imagen 5"/>
          <p:cNvPicPr>
            <a:picLocks noChangeAspect="1"/>
          </p:cNvPicPr>
          <p:nvPr/>
        </p:nvPicPr>
        <p:blipFill>
          <a:blip r:embed="rId3"/>
          <a:stretch>
            <a:fillRect/>
          </a:stretch>
        </p:blipFill>
        <p:spPr>
          <a:xfrm>
            <a:off x="7973265" y="1690688"/>
            <a:ext cx="2619375" cy="1743075"/>
          </a:xfrm>
          <a:prstGeom prst="rect">
            <a:avLst/>
          </a:prstGeom>
        </p:spPr>
      </p:pic>
      <p:pic>
        <p:nvPicPr>
          <p:cNvPr id="7" name="Imagen 6"/>
          <p:cNvPicPr>
            <a:picLocks noChangeAspect="1"/>
          </p:cNvPicPr>
          <p:nvPr/>
        </p:nvPicPr>
        <p:blipFill>
          <a:blip r:embed="rId4"/>
          <a:stretch>
            <a:fillRect/>
          </a:stretch>
        </p:blipFill>
        <p:spPr>
          <a:xfrm>
            <a:off x="4786312" y="2557462"/>
            <a:ext cx="2619375" cy="1743075"/>
          </a:xfrm>
          <a:prstGeom prst="rect">
            <a:avLst/>
          </a:prstGeom>
        </p:spPr>
      </p:pic>
    </p:spTree>
    <p:extLst>
      <p:ext uri="{BB962C8B-B14F-4D97-AF65-F5344CB8AC3E}">
        <p14:creationId xmlns:p14="http://schemas.microsoft.com/office/powerpoint/2010/main" val="860315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sz="half" idx="1"/>
          </p:nvPr>
        </p:nvPicPr>
        <p:blipFill>
          <a:blip r:embed="rId2"/>
          <a:stretch>
            <a:fillRect/>
          </a:stretch>
        </p:blipFill>
        <p:spPr>
          <a:xfrm>
            <a:off x="838199" y="152400"/>
            <a:ext cx="5285509" cy="6024563"/>
          </a:xfrm>
          <a:prstGeom prst="rect">
            <a:avLst/>
          </a:prstGeom>
        </p:spPr>
      </p:pic>
      <p:pic>
        <p:nvPicPr>
          <p:cNvPr id="8" name="Marcador de contenido 7"/>
          <p:cNvPicPr>
            <a:picLocks noGrp="1" noChangeAspect="1"/>
          </p:cNvPicPr>
          <p:nvPr>
            <p:ph sz="half" idx="2"/>
          </p:nvPr>
        </p:nvPicPr>
        <p:blipFill>
          <a:blip r:embed="rId3"/>
          <a:stretch>
            <a:fillRect/>
          </a:stretch>
        </p:blipFill>
        <p:spPr>
          <a:xfrm>
            <a:off x="6428510" y="152400"/>
            <a:ext cx="5052802" cy="6024563"/>
          </a:xfrm>
          <a:prstGeom prst="rect">
            <a:avLst/>
          </a:prstGeom>
        </p:spPr>
      </p:pic>
    </p:spTree>
    <p:extLst>
      <p:ext uri="{BB962C8B-B14F-4D97-AF65-F5344CB8AC3E}">
        <p14:creationId xmlns:p14="http://schemas.microsoft.com/office/powerpoint/2010/main" val="4068837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sz="half" idx="2"/>
          </p:nvPr>
        </p:nvPicPr>
        <p:blipFill>
          <a:blip r:embed="rId2"/>
          <a:stretch>
            <a:fillRect/>
          </a:stretch>
        </p:blipFill>
        <p:spPr>
          <a:xfrm>
            <a:off x="6531520" y="277091"/>
            <a:ext cx="4870771" cy="5899872"/>
          </a:xfrm>
          <a:prstGeom prst="rect">
            <a:avLst/>
          </a:prstGeom>
        </p:spPr>
      </p:pic>
      <p:pic>
        <p:nvPicPr>
          <p:cNvPr id="6" name="Marcador de contenido 5"/>
          <p:cNvPicPr>
            <a:picLocks noGrp="1" noChangeAspect="1"/>
          </p:cNvPicPr>
          <p:nvPr>
            <p:ph sz="half" idx="1"/>
          </p:nvPr>
        </p:nvPicPr>
        <p:blipFill>
          <a:blip r:embed="rId3"/>
          <a:stretch>
            <a:fillRect/>
          </a:stretch>
        </p:blipFill>
        <p:spPr>
          <a:xfrm>
            <a:off x="1066800" y="277091"/>
            <a:ext cx="4992447" cy="5899872"/>
          </a:xfrm>
          <a:prstGeom prst="rect">
            <a:avLst/>
          </a:prstGeom>
        </p:spPr>
      </p:pic>
    </p:spTree>
    <p:extLst>
      <p:ext uri="{BB962C8B-B14F-4D97-AF65-F5344CB8AC3E}">
        <p14:creationId xmlns:p14="http://schemas.microsoft.com/office/powerpoint/2010/main" val="718758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NI"/>
          </a:p>
        </p:txBody>
      </p:sp>
      <p:pic>
        <p:nvPicPr>
          <p:cNvPr id="3074" name="Picture 2" descr="Desarrollo durante la adolescencia. Aspectos físicos, psicológicos y  social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765" y="143452"/>
            <a:ext cx="12131235" cy="629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263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NI"/>
          </a:p>
        </p:txBody>
      </p:sp>
      <p:pic>
        <p:nvPicPr>
          <p:cNvPr id="4" name="Marcador de contenido 3"/>
          <p:cNvPicPr>
            <a:picLocks noGrp="1" noChangeAspect="1"/>
          </p:cNvPicPr>
          <p:nvPr>
            <p:ph idx="1"/>
          </p:nvPr>
        </p:nvPicPr>
        <p:blipFill>
          <a:blip r:embed="rId2"/>
          <a:stretch>
            <a:fillRect/>
          </a:stretch>
        </p:blipFill>
        <p:spPr>
          <a:xfrm>
            <a:off x="537882" y="10464"/>
            <a:ext cx="11201400" cy="6884894"/>
          </a:xfrm>
          <a:prstGeom prst="rect">
            <a:avLst/>
          </a:prstGeom>
        </p:spPr>
      </p:pic>
      <p:sp>
        <p:nvSpPr>
          <p:cNvPr id="5" name="Elipse 4"/>
          <p:cNvSpPr/>
          <p:nvPr/>
        </p:nvSpPr>
        <p:spPr>
          <a:xfrm>
            <a:off x="9170894" y="510988"/>
            <a:ext cx="2182906" cy="86061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dirty="0"/>
              <a:t>ERICK ERICKSON</a:t>
            </a:r>
          </a:p>
        </p:txBody>
      </p:sp>
    </p:spTree>
    <p:extLst>
      <p:ext uri="{BB962C8B-B14F-4D97-AF65-F5344CB8AC3E}">
        <p14:creationId xmlns:p14="http://schemas.microsoft.com/office/powerpoint/2010/main" val="4184995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80D1C8-D712-33D3-8AF0-ECD2F7F870AA}"/>
              </a:ext>
            </a:extLst>
          </p:cNvPr>
          <p:cNvSpPr>
            <a:spLocks noGrp="1"/>
          </p:cNvSpPr>
          <p:nvPr>
            <p:ph type="title"/>
          </p:nvPr>
        </p:nvSpPr>
        <p:spPr>
          <a:xfrm>
            <a:off x="255495" y="365125"/>
            <a:ext cx="11819964" cy="1325563"/>
          </a:xfrm>
        </p:spPr>
        <p:txBody>
          <a:bodyPr>
            <a:normAutofit/>
          </a:bodyPr>
          <a:lstStyle/>
          <a:p>
            <a:pPr algn="ctr"/>
            <a:r>
              <a:rPr lang="es-NI" sz="28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ETAPA 1. CONFIANZA </a:t>
            </a:r>
            <a:r>
              <a:rPr lang="es-NI" sz="2800" b="1" i="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VERSUS</a:t>
            </a:r>
            <a:r>
              <a:rPr lang="es-NI" sz="2800" b="1"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DESCONFIANZA (0 – 18 MESES DE EDAD)</a:t>
            </a:r>
            <a:br>
              <a:rPr lang="x-none"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x-none" sz="2800" dirty="0">
              <a:solidFill>
                <a:schemeClr val="accent1">
                  <a:lumMod val="75000"/>
                </a:schemeClr>
              </a:solidFill>
            </a:endParaRPr>
          </a:p>
        </p:txBody>
      </p:sp>
      <p:sp>
        <p:nvSpPr>
          <p:cNvPr id="3" name="Espace réservé du contenu 2">
            <a:extLst>
              <a:ext uri="{FF2B5EF4-FFF2-40B4-BE49-F238E27FC236}">
                <a16:creationId xmlns:a16="http://schemas.microsoft.com/office/drawing/2014/main" id="{AC0F6916-660D-D88C-F66A-420FDAC8F827}"/>
              </a:ext>
            </a:extLst>
          </p:cNvPr>
          <p:cNvSpPr>
            <a:spLocks noGrp="1"/>
          </p:cNvSpPr>
          <p:nvPr>
            <p:ph idx="1"/>
          </p:nvPr>
        </p:nvSpPr>
        <p:spPr>
          <a:xfrm>
            <a:off x="838200" y="1304365"/>
            <a:ext cx="10515600" cy="4872598"/>
          </a:xfrm>
        </p:spPr>
        <p:txBody>
          <a:bodyPr/>
          <a:lstStyle/>
          <a:p>
            <a:pPr>
              <a:lnSpc>
                <a:spcPct val="100000"/>
              </a:lnSpc>
              <a:spcAft>
                <a:spcPts val="800"/>
              </a:spcAft>
            </a:pP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Durante esta fase el bebé crea </a:t>
            </a:r>
            <a:r>
              <a:rPr lang="es-NI" sz="2400" b="1" u="sng"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confianza hacia su entorno y sus padres</a:t>
            </a: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Esta va a depender del vínculo que construya con ellos, sobre todo con la madre, ya que suele ser con la que más tiempo pasa el niño.</a:t>
            </a:r>
          </a:p>
          <a:p>
            <a:pPr>
              <a:lnSpc>
                <a:spcPts val="1950"/>
              </a:lnSpc>
              <a:spcAft>
                <a:spcPts val="800"/>
              </a:spcAft>
            </a:pPr>
            <a:endParaRPr lang="es-NI" sz="2400" dirty="0">
              <a:solidFill>
                <a:srgbClr val="2C2F34"/>
              </a:solidFill>
              <a:latin typeface="Source Serif Pro" panose="02040603050405020204" pitchFamily="18" charset="0"/>
              <a:ea typeface="Calibri" panose="020F0502020204030204" pitchFamily="34" charset="0"/>
              <a:cs typeface="Times New Roman" panose="02020603050405020304" pitchFamily="18" charset="0"/>
            </a:endParaRPr>
          </a:p>
          <a:p>
            <a:pPr marL="0" indent="0">
              <a:lnSpc>
                <a:spcPts val="1950"/>
              </a:lnSpc>
              <a:spcAft>
                <a:spcPts val="800"/>
              </a:spcAft>
              <a:buNone/>
            </a:pPr>
            <a:endParaRPr lang="x-non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Esto es lo que se conoce como </a:t>
            </a:r>
            <a:r>
              <a:rPr lang="es-NI" sz="2400"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hlinkClick r:id="rId2"/>
              </a:rPr>
              <a:t>“vínculo del apego”</a:t>
            </a: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y </a:t>
            </a:r>
            <a:r>
              <a:rPr lang="es-NI" sz="2400" b="1" u="sng"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va a determinar el desarrollo psicosocial del niño a lo largo de su vida</a:t>
            </a: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Si los padres no le ofrecen un entorno seguro y no satisfacen sus necesidades básicas y afectivas, el menor crecerá entre sentimientos de frustración y sospecha, así como sin esperar nada de los demás, ni del mundo.</a:t>
            </a:r>
            <a:endParaRPr lang="x-non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x-none" dirty="0"/>
          </a:p>
        </p:txBody>
      </p:sp>
    </p:spTree>
    <p:extLst>
      <p:ext uri="{BB962C8B-B14F-4D97-AF65-F5344CB8AC3E}">
        <p14:creationId xmlns:p14="http://schemas.microsoft.com/office/powerpoint/2010/main" val="1825896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B39E9-1424-F04A-078E-3FD2F85EBF0A}"/>
              </a:ext>
            </a:extLst>
          </p:cNvPr>
          <p:cNvSpPr>
            <a:spLocks noGrp="1"/>
          </p:cNvSpPr>
          <p:nvPr>
            <p:ph type="title"/>
          </p:nvPr>
        </p:nvSpPr>
        <p:spPr/>
        <p:txBody>
          <a:bodyPr>
            <a:normAutofit/>
          </a:bodyPr>
          <a:lstStyle/>
          <a:p>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Etapa 2. Autonomía </a:t>
            </a:r>
            <a:r>
              <a:rPr lang="es-NI"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versus</a:t>
            </a:r>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vergüenza y duda. (18 meses – 3 años)</a:t>
            </a:r>
            <a:br>
              <a:rPr lang="x-none"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x-none" sz="2800" dirty="0">
              <a:solidFill>
                <a:srgbClr val="0070C0"/>
              </a:solidFill>
            </a:endParaRPr>
          </a:p>
        </p:txBody>
      </p:sp>
      <p:sp>
        <p:nvSpPr>
          <p:cNvPr id="3" name="Espace réservé du contenu 2">
            <a:extLst>
              <a:ext uri="{FF2B5EF4-FFF2-40B4-BE49-F238E27FC236}">
                <a16:creationId xmlns:a16="http://schemas.microsoft.com/office/drawing/2014/main" id="{6CE58292-35A8-3D8A-4345-33E8D886C745}"/>
              </a:ext>
            </a:extLst>
          </p:cNvPr>
          <p:cNvSpPr>
            <a:spLocks noGrp="1"/>
          </p:cNvSpPr>
          <p:nvPr>
            <p:ph idx="1"/>
          </p:nvPr>
        </p:nvSpPr>
        <p:spPr>
          <a:xfrm>
            <a:off x="838200" y="1452282"/>
            <a:ext cx="10515600" cy="4724681"/>
          </a:xfrm>
        </p:spPr>
        <p:txBody>
          <a:bodyPr>
            <a:normAutofit/>
          </a:bodyPr>
          <a:lstStyle/>
          <a:p>
            <a:pPr>
              <a:lnSpc>
                <a:spcPct val="100000"/>
              </a:lnSpc>
              <a:spcAft>
                <a:spcPts val="800"/>
              </a:spcAft>
            </a:pP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En este periodo </a:t>
            </a:r>
            <a:r>
              <a:rPr lang="es-NI" sz="2400" b="1"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el niño comienza a ser más independiente</a:t>
            </a: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aprende a caminar y a hablar, </a:t>
            </a:r>
            <a:r>
              <a:rPr lang="es-NI" sz="2400" dirty="0">
                <a:solidFill>
                  <a:srgbClr val="326891"/>
                </a:solidFill>
                <a:effectLst/>
                <a:latin typeface="Source Serif Pro" panose="02040603050405020204" pitchFamily="18" charset="0"/>
                <a:ea typeface="Times New Roman" panose="02020603050405020304" pitchFamily="18" charset="0"/>
                <a:cs typeface="Times New Roman" panose="02020603050405020304" pitchFamily="18" charset="0"/>
                <a:hlinkClick r:id="rId2"/>
              </a:rPr>
              <a:t>empieza a controlar los esfínteres</a:t>
            </a: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sabe expresar lo que le gusta y lo que no le gusta. Este mayor «poder» sobre su cuerpo y sobre lo que le rodea hace que empiece a obtener un sentido de autonomía.</a:t>
            </a:r>
          </a:p>
          <a:p>
            <a:pPr marL="0" indent="0">
              <a:lnSpc>
                <a:spcPct val="100000"/>
              </a:lnSpc>
              <a:spcAft>
                <a:spcPts val="800"/>
              </a:spcAft>
              <a:buNone/>
            </a:pPr>
            <a:endParaRPr lang="x-non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Durante esta etapa es importante brindar ocasiones en las que poder tomar decisiones, por ejemplo, que elija su ropa del día entre dos opciones, establecer los primeros límites y normas en el hogar o proponerle pequeños retos adaptados a su edad. Al superar con éxito esta fase </a:t>
            </a:r>
            <a:r>
              <a:rPr lang="es-NI" sz="2400" b="1"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los menores desarrollan una mayor autoestima</a:t>
            </a: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más sana y fuerte.</a:t>
            </a:r>
            <a:endParaRPr lang="x-non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Tree>
    <p:extLst>
      <p:ext uri="{BB962C8B-B14F-4D97-AF65-F5344CB8AC3E}">
        <p14:creationId xmlns:p14="http://schemas.microsoft.com/office/powerpoint/2010/main" val="22037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80247" y="365124"/>
            <a:ext cx="10515600" cy="1325563"/>
          </a:xfrm>
        </p:spPr>
        <p:txBody>
          <a:bodyPr/>
          <a:lstStyle/>
          <a:p>
            <a:pPr algn="ctr"/>
            <a:r>
              <a:rPr lang="es-NI" dirty="0">
                <a:latin typeface="Bahnschrift" panose="020B0502040204020203" pitchFamily="34" charset="0"/>
              </a:rPr>
              <a:t>DESARROLLO DE NNA</a:t>
            </a:r>
          </a:p>
        </p:txBody>
      </p:sp>
      <p:pic>
        <p:nvPicPr>
          <p:cNvPr id="2" name="Marcador de contenido 1"/>
          <p:cNvPicPr>
            <a:picLocks noGrp="1" noChangeAspect="1"/>
          </p:cNvPicPr>
          <p:nvPr>
            <p:ph idx="1"/>
          </p:nvPr>
        </p:nvPicPr>
        <p:blipFill>
          <a:blip r:embed="rId2"/>
          <a:stretch>
            <a:fillRect/>
          </a:stretch>
        </p:blipFill>
        <p:spPr>
          <a:xfrm>
            <a:off x="308502" y="1027905"/>
            <a:ext cx="2205317" cy="2205317"/>
          </a:xfrm>
          <a:prstGeom prst="rect">
            <a:avLst/>
          </a:prstGeom>
        </p:spPr>
      </p:pic>
      <p:pic>
        <p:nvPicPr>
          <p:cNvPr id="3" name="Imagen 2"/>
          <p:cNvPicPr>
            <a:picLocks noChangeAspect="1"/>
          </p:cNvPicPr>
          <p:nvPr/>
        </p:nvPicPr>
        <p:blipFill>
          <a:blip r:embed="rId3"/>
          <a:stretch>
            <a:fillRect/>
          </a:stretch>
        </p:blipFill>
        <p:spPr>
          <a:xfrm>
            <a:off x="7368120" y="3233222"/>
            <a:ext cx="4476750" cy="3048000"/>
          </a:xfrm>
          <a:prstGeom prst="rect">
            <a:avLst/>
          </a:prstGeom>
        </p:spPr>
      </p:pic>
      <p:pic>
        <p:nvPicPr>
          <p:cNvPr id="4" name="Imagen 3"/>
          <p:cNvPicPr>
            <a:picLocks noChangeAspect="1"/>
          </p:cNvPicPr>
          <p:nvPr/>
        </p:nvPicPr>
        <p:blipFill>
          <a:blip r:embed="rId4"/>
          <a:stretch>
            <a:fillRect/>
          </a:stretch>
        </p:blipFill>
        <p:spPr>
          <a:xfrm>
            <a:off x="3455112" y="1567960"/>
            <a:ext cx="4616651" cy="2831117"/>
          </a:xfrm>
          <a:prstGeom prst="rect">
            <a:avLst/>
          </a:prstGeom>
        </p:spPr>
      </p:pic>
    </p:spTree>
    <p:extLst>
      <p:ext uri="{BB962C8B-B14F-4D97-AF65-F5344CB8AC3E}">
        <p14:creationId xmlns:p14="http://schemas.microsoft.com/office/powerpoint/2010/main" val="2929209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5A1788-BFA9-6E02-CDD9-1946900255D2}"/>
              </a:ext>
            </a:extLst>
          </p:cNvPr>
          <p:cNvSpPr>
            <a:spLocks noGrp="1"/>
          </p:cNvSpPr>
          <p:nvPr>
            <p:ph type="title"/>
          </p:nvPr>
        </p:nvSpPr>
        <p:spPr/>
        <p:txBody>
          <a:bodyPr>
            <a:normAutofit/>
          </a:bodyPr>
          <a:lstStyle/>
          <a:p>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Etapa 3. Iniciativa </a:t>
            </a:r>
            <a:r>
              <a:rPr lang="es-NI"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versus</a:t>
            </a:r>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culpa (3 – 5 años)</a:t>
            </a:r>
            <a:br>
              <a:rPr lang="x-none"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x-none" sz="2800" dirty="0">
              <a:solidFill>
                <a:srgbClr val="0070C0"/>
              </a:solidFill>
            </a:endParaRPr>
          </a:p>
        </p:txBody>
      </p:sp>
      <p:sp>
        <p:nvSpPr>
          <p:cNvPr id="3" name="Espace réservé du contenu 2">
            <a:extLst>
              <a:ext uri="{FF2B5EF4-FFF2-40B4-BE49-F238E27FC236}">
                <a16:creationId xmlns:a16="http://schemas.microsoft.com/office/drawing/2014/main" id="{B9B10950-0EDD-45AE-65BE-9CFFE0E58D4D}"/>
              </a:ext>
            </a:extLst>
          </p:cNvPr>
          <p:cNvSpPr>
            <a:spLocks noGrp="1"/>
          </p:cNvSpPr>
          <p:nvPr>
            <p:ph idx="1"/>
          </p:nvPr>
        </p:nvSpPr>
        <p:spPr>
          <a:xfrm>
            <a:off x="838200" y="1143000"/>
            <a:ext cx="10515600" cy="5033963"/>
          </a:xfrm>
        </p:spPr>
        <p:txBody>
          <a:bodyPr/>
          <a:lstStyle/>
          <a:p>
            <a:pPr>
              <a:lnSpc>
                <a:spcPct val="100000"/>
              </a:lnSpc>
              <a:spcAft>
                <a:spcPts val="800"/>
              </a:spcAft>
            </a:pP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Esta es la etapa en la que </a:t>
            </a:r>
            <a:r>
              <a:rPr lang="es-NI" sz="2400" b="1"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crece el interés por todo lo que le rodea y por relacionarse con sus iguales</a:t>
            </a: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El juego adquiere una gran importancia y a través de él explorará sus habilidades y capacidades. Los niños sienten curiosidad por absolutamente todo. Todo lo tocan, lo miran y lo tratan como un juguete, así que aquí aparecen las típicas roturas de jarrones, pintadas en la pared y demás ingeniosidades que muchas veces cuesta creer cómo pueden aparecer en mentes tan jóvenes.</a:t>
            </a:r>
            <a:endParaRPr lang="x-non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1875"/>
              </a:spcAft>
            </a:pPr>
            <a:r>
              <a:rPr lang="es-NI" sz="2400" b="1"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La culpa es buena, en el sentido de que sirve para reconocer que algo se ha hecho mal, sin embargo, este sentimiento en exceso es uno de los mayores nutrientes del miedo.</a:t>
            </a:r>
            <a:endParaRPr lang="x-none" sz="2400"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Tree>
    <p:extLst>
      <p:ext uri="{BB962C8B-B14F-4D97-AF65-F5344CB8AC3E}">
        <p14:creationId xmlns:p14="http://schemas.microsoft.com/office/powerpoint/2010/main" val="2658481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196B66-F029-918F-96A0-9FD1C2F9B968}"/>
              </a:ext>
            </a:extLst>
          </p:cNvPr>
          <p:cNvSpPr>
            <a:spLocks noGrp="1"/>
          </p:cNvSpPr>
          <p:nvPr>
            <p:ph type="title"/>
          </p:nvPr>
        </p:nvSpPr>
        <p:spPr/>
        <p:txBody>
          <a:bodyPr>
            <a:normAutofit/>
          </a:bodyPr>
          <a:lstStyle/>
          <a:p>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Etapa 4. Laboriosidad </a:t>
            </a:r>
            <a:r>
              <a:rPr lang="es-NI"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versus</a:t>
            </a:r>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inferioridad (5 – 13 años)</a:t>
            </a:r>
            <a:br>
              <a:rPr lang="x-none"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x-none" sz="2800" dirty="0">
              <a:solidFill>
                <a:srgbClr val="0070C0"/>
              </a:solidFill>
            </a:endParaRPr>
          </a:p>
        </p:txBody>
      </p:sp>
      <p:sp>
        <p:nvSpPr>
          <p:cNvPr id="3" name="Espace réservé du contenu 2">
            <a:extLst>
              <a:ext uri="{FF2B5EF4-FFF2-40B4-BE49-F238E27FC236}">
                <a16:creationId xmlns:a16="http://schemas.microsoft.com/office/drawing/2014/main" id="{3A79D4A8-9D76-5635-CEA4-5C8543562641}"/>
              </a:ext>
            </a:extLst>
          </p:cNvPr>
          <p:cNvSpPr>
            <a:spLocks noGrp="1"/>
          </p:cNvSpPr>
          <p:nvPr>
            <p:ph idx="1"/>
          </p:nvPr>
        </p:nvSpPr>
        <p:spPr>
          <a:xfrm>
            <a:off x="838200" y="1223682"/>
            <a:ext cx="10515600" cy="4953281"/>
          </a:xfrm>
        </p:spPr>
        <p:txBody>
          <a:bodyPr/>
          <a:lstStyle/>
          <a:p>
            <a:pPr>
              <a:lnSpc>
                <a:spcPct val="100000"/>
              </a:lnSpc>
              <a:spcAft>
                <a:spcPts val="800"/>
              </a:spcAft>
            </a:pP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En este periodo </a:t>
            </a:r>
            <a:r>
              <a:rPr lang="es-NI" sz="2400" b="1" u="sng"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aparecen las comparaciones con los demás</a:t>
            </a: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el querer hacer infinidad de actividades y planes. Los niños ya son capaces de reconocer sus habilidades y las de sus compañeros y quieren ponerlas a prueba continuamente. Insisten en enfrentarse a tareas más desafiantes, quieren apuntarse a todos las actividades habidas y por haber, surgen los “te echo una carrera hasta…” y los enfados cuando pierden un juego o una competición.</a:t>
            </a:r>
            <a:endParaRPr lang="x-non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Es importante </a:t>
            </a:r>
            <a:r>
              <a:rPr lang="es-NI" sz="2400" b="1"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ofrecerles una estimulación positiva</a:t>
            </a: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por parte de padres y también profesores y amigos, reconocer los logros y ayudarles a calibrar desde el realismo hasta dónde pueden llegar en sus desafíos para que no se afiancen en el sentimiento de inferioridad.</a:t>
            </a:r>
            <a:endParaRPr lang="x-non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Tree>
    <p:extLst>
      <p:ext uri="{BB962C8B-B14F-4D97-AF65-F5344CB8AC3E}">
        <p14:creationId xmlns:p14="http://schemas.microsoft.com/office/powerpoint/2010/main" val="1512802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C15AC3-1CA5-2EAA-1EE3-F05E905F57EF}"/>
              </a:ext>
            </a:extLst>
          </p:cNvPr>
          <p:cNvSpPr>
            <a:spLocks noGrp="1"/>
          </p:cNvSpPr>
          <p:nvPr>
            <p:ph type="title"/>
          </p:nvPr>
        </p:nvSpPr>
        <p:spPr/>
        <p:txBody>
          <a:bodyPr>
            <a:normAutofit/>
          </a:bodyPr>
          <a:lstStyle/>
          <a:p>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Etapa 5. Exploración de la Identidad </a:t>
            </a:r>
            <a:r>
              <a:rPr lang="es-NI"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versus</a:t>
            </a:r>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difusión de la identidad (13 – 21 años)</a:t>
            </a:r>
            <a:br>
              <a:rPr lang="x-none"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x-none" sz="2800" dirty="0">
              <a:solidFill>
                <a:srgbClr val="0070C0"/>
              </a:solidFill>
            </a:endParaRPr>
          </a:p>
        </p:txBody>
      </p:sp>
      <p:sp>
        <p:nvSpPr>
          <p:cNvPr id="3" name="Espace réservé du contenu 2">
            <a:extLst>
              <a:ext uri="{FF2B5EF4-FFF2-40B4-BE49-F238E27FC236}">
                <a16:creationId xmlns:a16="http://schemas.microsoft.com/office/drawing/2014/main" id="{1EF15A6A-493F-F438-3AD9-4E781F738B3E}"/>
              </a:ext>
            </a:extLst>
          </p:cNvPr>
          <p:cNvSpPr>
            <a:spLocks noGrp="1"/>
          </p:cNvSpPr>
          <p:nvPr>
            <p:ph idx="1"/>
          </p:nvPr>
        </p:nvSpPr>
        <p:spPr/>
        <p:txBody>
          <a:bodyPr/>
          <a:lstStyle/>
          <a:p>
            <a:pPr>
              <a:lnSpc>
                <a:spcPct val="100000"/>
              </a:lnSpc>
            </a:pPr>
            <a:r>
              <a:rPr lang="es-NI"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Durante esta fase el adolescente se pregunta continuamente una sola cosa: «¿Quién soy?» Es el momento en que</a:t>
            </a:r>
            <a:r>
              <a:rPr lang="es-NI" b="1"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a:t>
            </a:r>
            <a:r>
              <a:rPr lang="es-NI" b="1"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comienza a moldear su propia personalidad</a:t>
            </a:r>
            <a:r>
              <a:rPr lang="es-NI"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elige a quién quieren parecerse y qué rol quiere desempeñar en la sociedad. Para ello, la vida social adquiere un papel muy importante.</a:t>
            </a:r>
            <a:endParaRPr lang="x-none"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Tree>
    <p:extLst>
      <p:ext uri="{BB962C8B-B14F-4D97-AF65-F5344CB8AC3E}">
        <p14:creationId xmlns:p14="http://schemas.microsoft.com/office/powerpoint/2010/main" val="3441173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NI" dirty="0"/>
              <a:t>ADOLESCENCIA</a:t>
            </a:r>
          </a:p>
        </p:txBody>
      </p:sp>
      <p:pic>
        <p:nvPicPr>
          <p:cNvPr id="4" name="videoplaybac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95638" y="1825625"/>
            <a:ext cx="5802312" cy="4351338"/>
          </a:xfrm>
        </p:spPr>
      </p:pic>
    </p:spTree>
    <p:extLst>
      <p:ext uri="{BB962C8B-B14F-4D97-AF65-F5344CB8AC3E}">
        <p14:creationId xmlns:p14="http://schemas.microsoft.com/office/powerpoint/2010/main" val="3589561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97ED4-1269-4B23-7B54-CB737B10A6F7}"/>
              </a:ext>
            </a:extLst>
          </p:cNvPr>
          <p:cNvSpPr>
            <a:spLocks noGrp="1"/>
          </p:cNvSpPr>
          <p:nvPr>
            <p:ph type="title"/>
          </p:nvPr>
        </p:nvSpPr>
        <p:spPr/>
        <p:txBody>
          <a:bodyPr>
            <a:normAutofit/>
          </a:bodyPr>
          <a:lstStyle/>
          <a:p>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Etapa 6. Intimidad </a:t>
            </a:r>
            <a:r>
              <a:rPr lang="es-NI"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versus</a:t>
            </a:r>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aislamiento (21 – 40 años)</a:t>
            </a:r>
            <a:br>
              <a:rPr lang="x-none"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x-none" sz="2800" dirty="0">
              <a:solidFill>
                <a:srgbClr val="0070C0"/>
              </a:solidFill>
            </a:endParaRPr>
          </a:p>
        </p:txBody>
      </p:sp>
      <p:sp>
        <p:nvSpPr>
          <p:cNvPr id="3" name="Espace réservé du contenu 2">
            <a:extLst>
              <a:ext uri="{FF2B5EF4-FFF2-40B4-BE49-F238E27FC236}">
                <a16:creationId xmlns:a16="http://schemas.microsoft.com/office/drawing/2014/main" id="{EC3E230B-5F7D-8569-7539-A1EA08C4AE78}"/>
              </a:ext>
            </a:extLst>
          </p:cNvPr>
          <p:cNvSpPr>
            <a:spLocks noGrp="1"/>
          </p:cNvSpPr>
          <p:nvPr>
            <p:ph idx="1"/>
          </p:nvPr>
        </p:nvSpPr>
        <p:spPr/>
        <p:txBody>
          <a:bodyPr/>
          <a:lstStyle/>
          <a:p>
            <a:pPr>
              <a:lnSpc>
                <a:spcPct val="100000"/>
              </a:lnSpc>
            </a:pPr>
            <a:r>
              <a:rPr lang="es-NI" sz="32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El entorno y la vida social empiezan a dejar de ser tan importantes, durante estas edades se empiezan a trazar ciertas líneas invisibles sobre aspectos que la persona ya no está dispuesta a sacrificar</a:t>
            </a:r>
            <a:r>
              <a:rPr lang="es-NI" sz="18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a:t>
            </a:r>
            <a:r>
              <a:rPr lang="es-NI"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por agradar al resto. </a:t>
            </a:r>
            <a:r>
              <a:rPr lang="es-NI" b="1"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Se priorizan las relaciones más íntimas que requieren un compromiso mutuo</a:t>
            </a:r>
            <a:r>
              <a:rPr lang="es-NI"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a:t>
            </a:r>
            <a:endParaRPr lang="x-none"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Tree>
    <p:extLst>
      <p:ext uri="{BB962C8B-B14F-4D97-AF65-F5344CB8AC3E}">
        <p14:creationId xmlns:p14="http://schemas.microsoft.com/office/powerpoint/2010/main" val="3335539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E58485-4459-FD0C-72FD-AD0646723CB0}"/>
              </a:ext>
            </a:extLst>
          </p:cNvPr>
          <p:cNvSpPr>
            <a:spLocks noGrp="1"/>
          </p:cNvSpPr>
          <p:nvPr>
            <p:ph type="title"/>
          </p:nvPr>
        </p:nvSpPr>
        <p:spPr/>
        <p:txBody>
          <a:bodyPr>
            <a:normAutofit/>
          </a:bodyPr>
          <a:lstStyle/>
          <a:p>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Etapa 7. Generatividad </a:t>
            </a:r>
            <a:r>
              <a:rPr lang="es-NI"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versus</a:t>
            </a:r>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estancamiento (40 – 60 años)</a:t>
            </a:r>
            <a:br>
              <a:rPr lang="x-none"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x-none" sz="2800" dirty="0">
              <a:solidFill>
                <a:srgbClr val="0070C0"/>
              </a:solidFill>
            </a:endParaRPr>
          </a:p>
        </p:txBody>
      </p:sp>
      <p:sp>
        <p:nvSpPr>
          <p:cNvPr id="3" name="Espace réservé du contenu 2">
            <a:extLst>
              <a:ext uri="{FF2B5EF4-FFF2-40B4-BE49-F238E27FC236}">
                <a16:creationId xmlns:a16="http://schemas.microsoft.com/office/drawing/2014/main" id="{0F6321D9-91EE-4668-4280-777082E65834}"/>
              </a:ext>
            </a:extLst>
          </p:cNvPr>
          <p:cNvSpPr>
            <a:spLocks noGrp="1"/>
          </p:cNvSpPr>
          <p:nvPr>
            <p:ph idx="1"/>
          </p:nvPr>
        </p:nvSpPr>
        <p:spPr/>
        <p:txBody>
          <a:bodyPr/>
          <a:lstStyle/>
          <a:p>
            <a:pPr>
              <a:lnSpc>
                <a:spcPct val="100000"/>
              </a:lnSpc>
            </a:pPr>
            <a:r>
              <a:rPr lang="es-NI"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Este es el momento en que </a:t>
            </a:r>
            <a:r>
              <a:rPr lang="es-NI" b="1"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la persona empieza a dedicar más tiempo a su familia</a:t>
            </a:r>
            <a:r>
              <a:rPr lang="es-NI"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Se intenta ser productivo para poder ofrecer un buen futuro a los seres queridos, se busca ser y sentirse útil de esta forma. Pero a la vez nos persigue la eterna pregunta de «¿Qué hago aquí, realmente sirve para algo?».</a:t>
            </a:r>
            <a:endParaRPr lang="x-none"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dirty="0"/>
          </a:p>
        </p:txBody>
      </p:sp>
    </p:spTree>
    <p:extLst>
      <p:ext uri="{BB962C8B-B14F-4D97-AF65-F5344CB8AC3E}">
        <p14:creationId xmlns:p14="http://schemas.microsoft.com/office/powerpoint/2010/main" val="1968398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6EF9C1-3F2D-161C-337F-4637E2C44687}"/>
              </a:ext>
            </a:extLst>
          </p:cNvPr>
          <p:cNvSpPr>
            <a:spLocks noGrp="1"/>
          </p:cNvSpPr>
          <p:nvPr>
            <p:ph type="title"/>
          </p:nvPr>
        </p:nvSpPr>
        <p:spPr/>
        <p:txBody>
          <a:bodyPr>
            <a:normAutofit/>
          </a:bodyPr>
          <a:lstStyle/>
          <a:p>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Etapa 8. Integridad del yo </a:t>
            </a:r>
            <a:r>
              <a:rPr lang="es-NI" sz="28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versus</a:t>
            </a:r>
            <a:r>
              <a:rPr lang="es-NI"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desesperación (a partir de los 60 años)</a:t>
            </a:r>
            <a:br>
              <a:rPr lang="x-none"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endParaRPr lang="x-none" sz="2800" dirty="0">
              <a:solidFill>
                <a:srgbClr val="0070C0"/>
              </a:solidFill>
            </a:endParaRPr>
          </a:p>
        </p:txBody>
      </p:sp>
      <p:sp>
        <p:nvSpPr>
          <p:cNvPr id="3" name="Espace réservé du contenu 2">
            <a:extLst>
              <a:ext uri="{FF2B5EF4-FFF2-40B4-BE49-F238E27FC236}">
                <a16:creationId xmlns:a16="http://schemas.microsoft.com/office/drawing/2014/main" id="{3188A458-4256-AAE4-0B40-18DF429B1AEF}"/>
              </a:ext>
            </a:extLst>
          </p:cNvPr>
          <p:cNvSpPr>
            <a:spLocks noGrp="1"/>
          </p:cNvSpPr>
          <p:nvPr>
            <p:ph idx="1"/>
          </p:nvPr>
        </p:nvSpPr>
        <p:spPr>
          <a:xfrm>
            <a:off x="744071" y="1207060"/>
            <a:ext cx="10515600" cy="5341658"/>
          </a:xfrm>
        </p:spPr>
        <p:txBody>
          <a:bodyPr>
            <a:noAutofit/>
          </a:bodyPr>
          <a:lstStyle/>
          <a:p>
            <a:pPr>
              <a:lnSpc>
                <a:spcPct val="100000"/>
              </a:lnSpc>
              <a:spcAft>
                <a:spcPts val="800"/>
              </a:spcAft>
            </a:pP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La forma de vivir se altera completamente, el individuo ya no es tan productivo como antes y no se puede evitar echar la vista al pasado. Esta mirada hacia tiempos anteriores puede evocar nostalgia y desesperación o, por el contrario, sensación de que ha merecido la pena lo logrado. Tener una visión u otra </a:t>
            </a:r>
            <a:r>
              <a:rPr lang="es-NI" sz="2400" b="1"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nos hará afrontar los cambios físicos de la vejez y los duelos propios de esta etapa</a:t>
            </a: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de una forma más o menos positiva.</a:t>
            </a:r>
            <a:endParaRPr lang="x-non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El desarrollo psicosocial del ser humano es determinante, no solo en lo que concierne a las cuestiones sociales, sino que </a:t>
            </a:r>
            <a:r>
              <a:rPr lang="es-NI" sz="2400" b="1"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rPr>
              <a:t>va a impactar sobre aspectos claves de su identidad y personalidad</a:t>
            </a: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como la independencia, la autoestima, o la seguridad en uno mismo. Es por ello muy importante proporcionar a los niños las oportunidades de interacción social que permitan </a:t>
            </a:r>
            <a:r>
              <a:rPr lang="es-NI" sz="2400" dirty="0">
                <a:solidFill>
                  <a:schemeClr val="accent4"/>
                </a:solidFill>
                <a:effectLst/>
                <a:latin typeface="Source Serif Pro" panose="02040603050405020204" pitchFamily="18" charset="0"/>
                <a:ea typeface="Times New Roman" panose="02020603050405020304" pitchFamily="18" charset="0"/>
                <a:cs typeface="Times New Roman" panose="02020603050405020304" pitchFamily="18" charset="0"/>
                <a:hlinkClick r:id="rId2"/>
              </a:rPr>
              <a:t>una sana evolución de la inteligencia emocional</a:t>
            </a:r>
            <a:r>
              <a:rPr lang="es-NI" sz="2400" dirty="0">
                <a:solidFill>
                  <a:srgbClr val="2C2F34"/>
                </a:solidFill>
                <a:effectLst/>
                <a:latin typeface="Source Serif Pro" panose="02040603050405020204" pitchFamily="18" charset="0"/>
                <a:ea typeface="Times New Roman" panose="02020603050405020304" pitchFamily="18" charset="0"/>
                <a:cs typeface="Times New Roman" panose="02020603050405020304" pitchFamily="18" charset="0"/>
              </a:rPr>
              <a:t> y de las competencias interpersonales.</a:t>
            </a:r>
            <a:endParaRPr lang="x-non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x-none" sz="2400" dirty="0"/>
          </a:p>
        </p:txBody>
      </p:sp>
    </p:spTree>
    <p:extLst>
      <p:ext uri="{BB962C8B-B14F-4D97-AF65-F5344CB8AC3E}">
        <p14:creationId xmlns:p14="http://schemas.microsoft.com/office/powerpoint/2010/main" val="1651519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NI" dirty="0"/>
              <a:t>FAMILIAS DISFUNCIONALES</a:t>
            </a:r>
          </a:p>
        </p:txBody>
      </p:sp>
      <p:pic>
        <p:nvPicPr>
          <p:cNvPr id="4" name="ROLES DE LOS NIÑOS EN FAMILIAS DISFUNCIONALES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4063511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solidFill>
                  <a:schemeClr val="accent1">
                    <a:lumMod val="75000"/>
                  </a:schemeClr>
                </a:solidFill>
              </a:rPr>
              <a:t>EL DESARROLLO DEL BEBÉ DE 0 A 12 MESES</a:t>
            </a:r>
            <a:br>
              <a:rPr lang="es-ES" b="1" dirty="0">
                <a:solidFill>
                  <a:schemeClr val="accent1">
                    <a:lumMod val="75000"/>
                  </a:schemeClr>
                </a:solidFill>
              </a:rPr>
            </a:br>
            <a:endParaRPr lang="es-NI" b="1" dirty="0">
              <a:solidFill>
                <a:schemeClr val="accent1">
                  <a:lumMod val="75000"/>
                </a:schemeClr>
              </a:solidFill>
            </a:endParaRPr>
          </a:p>
        </p:txBody>
      </p:sp>
      <p:sp>
        <p:nvSpPr>
          <p:cNvPr id="3" name="Marcador de contenido 2"/>
          <p:cNvSpPr>
            <a:spLocks noGrp="1"/>
          </p:cNvSpPr>
          <p:nvPr>
            <p:ph idx="1"/>
          </p:nvPr>
        </p:nvSpPr>
        <p:spPr>
          <a:xfrm>
            <a:off x="838200" y="1021976"/>
            <a:ext cx="10515600" cy="5154987"/>
          </a:xfrm>
        </p:spPr>
        <p:txBody>
          <a:bodyPr>
            <a:normAutofit/>
          </a:bodyPr>
          <a:lstStyle/>
          <a:p>
            <a:r>
              <a:rPr lang="es-ES" dirty="0"/>
              <a:t>Durante el primer año de vida el bebé crece a ojos vista y pasa de ser un pequeño que no puede valerse por sí solo a ser un niño que se lanza a descubrir su entorno y se relaciona activamente con quienes le rodean.</a:t>
            </a:r>
          </a:p>
          <a:p>
            <a:r>
              <a:rPr lang="es-ES" dirty="0"/>
              <a:t>En este período sus movimientos se perfeccionan. A los </a:t>
            </a:r>
            <a:r>
              <a:rPr lang="es-ES" dirty="0">
                <a:solidFill>
                  <a:schemeClr val="accent4"/>
                </a:solidFill>
              </a:rPr>
              <a:t>5 meses </a:t>
            </a:r>
            <a:r>
              <a:rPr lang="es-ES" dirty="0"/>
              <a:t>ya es capaz de </a:t>
            </a:r>
            <a:r>
              <a:rPr lang="es-ES" dirty="0">
                <a:solidFill>
                  <a:schemeClr val="accent4"/>
                </a:solidFill>
              </a:rPr>
              <a:t>coger pequeños objetos con la mano</a:t>
            </a:r>
            <a:r>
              <a:rPr lang="es-ES" dirty="0"/>
              <a:t>, un movimiento conocido como </a:t>
            </a:r>
            <a:r>
              <a:rPr lang="es-ES" dirty="0">
                <a:solidFill>
                  <a:schemeClr val="accent4"/>
                </a:solidFill>
              </a:rPr>
              <a:t>reflejo de prensión </a:t>
            </a:r>
            <a:r>
              <a:rPr lang="es-ES" dirty="0"/>
              <a:t>que representa la antesala del agarre de pinza que, más adelante, le permitirá sostener el lápiz para escribir y hacer sus primeros “dibujos abstractos”. Antes de cumplir el primer año ya podrá sostener la cabeza por sí solo y gatear, y entre los </a:t>
            </a:r>
            <a:r>
              <a:rPr lang="es-ES" dirty="0">
                <a:solidFill>
                  <a:schemeClr val="accent4"/>
                </a:solidFill>
              </a:rPr>
              <a:t>9 y 12 meses</a:t>
            </a:r>
            <a:r>
              <a:rPr lang="es-ES" dirty="0"/>
              <a:t>, a veces un poco más tarde, comenzará a dar sus primeros pasos.</a:t>
            </a:r>
          </a:p>
          <a:p>
            <a:endParaRPr lang="es-ES" dirty="0"/>
          </a:p>
        </p:txBody>
      </p:sp>
      <p:pic>
        <p:nvPicPr>
          <p:cNvPr id="4" name="Imagen 3"/>
          <p:cNvPicPr>
            <a:picLocks noChangeAspect="1"/>
          </p:cNvPicPr>
          <p:nvPr/>
        </p:nvPicPr>
        <p:blipFill>
          <a:blip r:embed="rId2"/>
          <a:stretch>
            <a:fillRect/>
          </a:stretch>
        </p:blipFill>
        <p:spPr>
          <a:xfrm>
            <a:off x="9572625" y="5114925"/>
            <a:ext cx="2619375" cy="1743075"/>
          </a:xfrm>
          <a:prstGeom prst="rect">
            <a:avLst/>
          </a:prstGeom>
        </p:spPr>
      </p:pic>
    </p:spTree>
    <p:extLst>
      <p:ext uri="{BB962C8B-B14F-4D97-AF65-F5344CB8AC3E}">
        <p14:creationId xmlns:p14="http://schemas.microsoft.com/office/powerpoint/2010/main" val="280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solidFill>
                  <a:schemeClr val="accent1">
                    <a:lumMod val="75000"/>
                  </a:schemeClr>
                </a:solidFill>
              </a:rPr>
              <a:t>EL DESARROLLO DEL BEBÉ DE 0 A 12 MESES</a:t>
            </a:r>
            <a:br>
              <a:rPr lang="es-ES" b="1" dirty="0">
                <a:solidFill>
                  <a:schemeClr val="accent1">
                    <a:lumMod val="75000"/>
                  </a:schemeClr>
                </a:solidFill>
              </a:rPr>
            </a:br>
            <a:endParaRPr lang="es-NI" b="1" dirty="0">
              <a:solidFill>
                <a:schemeClr val="accent1">
                  <a:lumMod val="75000"/>
                </a:schemeClr>
              </a:solidFill>
            </a:endParaRPr>
          </a:p>
        </p:txBody>
      </p:sp>
      <p:sp>
        <p:nvSpPr>
          <p:cNvPr id="3" name="Marcador de contenido 2"/>
          <p:cNvSpPr>
            <a:spLocks noGrp="1"/>
          </p:cNvSpPr>
          <p:nvPr>
            <p:ph idx="1"/>
          </p:nvPr>
        </p:nvSpPr>
        <p:spPr>
          <a:xfrm>
            <a:off x="838200" y="1129553"/>
            <a:ext cx="10515600" cy="5047410"/>
          </a:xfrm>
        </p:spPr>
        <p:txBody>
          <a:bodyPr>
            <a:normAutofit lnSpcReduction="10000"/>
          </a:bodyPr>
          <a:lstStyle/>
          <a:p>
            <a:r>
              <a:rPr lang="es-ES" dirty="0"/>
              <a:t>Durante esta etapa su principal medio de comunicación es el </a:t>
            </a:r>
            <a:r>
              <a:rPr lang="es-ES" b="1" u="sng" dirty="0">
                <a:solidFill>
                  <a:schemeClr val="accent4"/>
                </a:solidFill>
              </a:rPr>
              <a:t>llanto</a:t>
            </a:r>
            <a:r>
              <a:rPr lang="es-ES" dirty="0"/>
              <a:t>, aunque alrededor del </a:t>
            </a:r>
            <a:r>
              <a:rPr lang="es-ES" u="sng" dirty="0">
                <a:solidFill>
                  <a:schemeClr val="accent4"/>
                </a:solidFill>
              </a:rPr>
              <a:t>segundo mes </a:t>
            </a:r>
            <a:r>
              <a:rPr lang="es-ES" dirty="0"/>
              <a:t>de vida empezará a mostrar lo que se conoce como “</a:t>
            </a:r>
            <a:r>
              <a:rPr lang="es-ES" dirty="0">
                <a:solidFill>
                  <a:schemeClr val="accent4"/>
                </a:solidFill>
              </a:rPr>
              <a:t>sonrisa social</a:t>
            </a:r>
            <a:r>
              <a:rPr lang="es-ES" dirty="0"/>
              <a:t>”, ya que hasta este momento su sonrisa era un simple reflejo. Alrededor de los </a:t>
            </a:r>
            <a:r>
              <a:rPr lang="es-ES" dirty="0">
                <a:solidFill>
                  <a:schemeClr val="accent4"/>
                </a:solidFill>
              </a:rPr>
              <a:t>7 meses </a:t>
            </a:r>
            <a:r>
              <a:rPr lang="es-ES" dirty="0"/>
              <a:t>empezará a balbucear algunas </a:t>
            </a:r>
            <a:r>
              <a:rPr lang="es-ES" dirty="0">
                <a:solidFill>
                  <a:schemeClr val="accent4"/>
                </a:solidFill>
              </a:rPr>
              <a:t>sílabas sueltas</a:t>
            </a:r>
            <a:r>
              <a:rPr lang="es-ES" dirty="0"/>
              <a:t>, como “</a:t>
            </a:r>
            <a:r>
              <a:rPr lang="es-ES" dirty="0" err="1"/>
              <a:t>pa</a:t>
            </a:r>
            <a:r>
              <a:rPr lang="es-ES" dirty="0"/>
              <a:t>” o “</a:t>
            </a:r>
            <a:r>
              <a:rPr lang="es-ES" dirty="0" err="1"/>
              <a:t>ma</a:t>
            </a:r>
            <a:r>
              <a:rPr lang="es-ES" dirty="0"/>
              <a:t>”, lo cual le permitirá entrenar su aparato fonador.</a:t>
            </a:r>
          </a:p>
          <a:p>
            <a:endParaRPr lang="es-ES" dirty="0"/>
          </a:p>
          <a:p>
            <a:r>
              <a:rPr lang="es-ES" dirty="0"/>
              <a:t>Durante estos primeros meses también comenzará a reaccionar ante los estímulos que le resultan agradables y se mostrará más interesado por ver y escuchar lo que sucede a su alrededor. Y a partir de los </a:t>
            </a:r>
            <a:r>
              <a:rPr lang="es-ES" b="1" u="sng" dirty="0">
                <a:solidFill>
                  <a:schemeClr val="accent4"/>
                </a:solidFill>
              </a:rPr>
              <a:t>5 meses su abanico de emociones se ampliará notablement</a:t>
            </a:r>
            <a:r>
              <a:rPr lang="es-ES" dirty="0">
                <a:solidFill>
                  <a:schemeClr val="accent4"/>
                </a:solidFill>
              </a:rPr>
              <a:t>e</a:t>
            </a:r>
            <a:r>
              <a:rPr lang="es-ES" dirty="0"/>
              <a:t> ya que no solo </a:t>
            </a:r>
            <a:r>
              <a:rPr lang="es-ES" b="1" u="sng" dirty="0">
                <a:solidFill>
                  <a:schemeClr val="accent4"/>
                </a:solidFill>
              </a:rPr>
              <a:t>se sentirá feliz </a:t>
            </a:r>
            <a:r>
              <a:rPr lang="es-ES" dirty="0"/>
              <a:t>cuando le acarician sino que también </a:t>
            </a:r>
            <a:r>
              <a:rPr lang="es-ES" b="1" u="sng" dirty="0">
                <a:solidFill>
                  <a:schemeClr val="accent4"/>
                </a:solidFill>
              </a:rPr>
              <a:t>se irritará </a:t>
            </a:r>
            <a:r>
              <a:rPr lang="es-ES" dirty="0"/>
              <a:t>cuando no obtiene lo que quiere.</a:t>
            </a:r>
            <a:endParaRPr lang="es-NI" dirty="0"/>
          </a:p>
          <a:p>
            <a:endParaRPr lang="es-NI" dirty="0"/>
          </a:p>
        </p:txBody>
      </p:sp>
      <p:pic>
        <p:nvPicPr>
          <p:cNvPr id="4" name="Imagen 3"/>
          <p:cNvPicPr>
            <a:picLocks noChangeAspect="1"/>
          </p:cNvPicPr>
          <p:nvPr/>
        </p:nvPicPr>
        <p:blipFill>
          <a:blip r:embed="rId2"/>
          <a:stretch>
            <a:fillRect/>
          </a:stretch>
        </p:blipFill>
        <p:spPr>
          <a:xfrm>
            <a:off x="7641291" y="5581650"/>
            <a:ext cx="3848100" cy="1190625"/>
          </a:xfrm>
          <a:prstGeom prst="rect">
            <a:avLst/>
          </a:prstGeom>
        </p:spPr>
      </p:pic>
    </p:spTree>
    <p:extLst>
      <p:ext uri="{BB962C8B-B14F-4D97-AF65-F5344CB8AC3E}">
        <p14:creationId xmlns:p14="http://schemas.microsoft.com/office/powerpoint/2010/main" val="1614380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solidFill>
                  <a:schemeClr val="accent1">
                    <a:lumMod val="75000"/>
                  </a:schemeClr>
                </a:solidFill>
              </a:rPr>
              <a:t>EL DESARROLLO DEL NIÑO DE 1 A 2 AÑOS</a:t>
            </a:r>
            <a:br>
              <a:rPr lang="es-ES" b="1" dirty="0">
                <a:solidFill>
                  <a:schemeClr val="accent1">
                    <a:lumMod val="75000"/>
                  </a:schemeClr>
                </a:solidFill>
              </a:rPr>
            </a:br>
            <a:endParaRPr lang="es-NI" b="1" dirty="0">
              <a:solidFill>
                <a:schemeClr val="accent1">
                  <a:lumMod val="75000"/>
                </a:schemeClr>
              </a:solidFill>
            </a:endParaRPr>
          </a:p>
        </p:txBody>
      </p:sp>
      <p:sp>
        <p:nvSpPr>
          <p:cNvPr id="3" name="Marcador de contenido 2"/>
          <p:cNvSpPr>
            <a:spLocks noGrp="1"/>
          </p:cNvSpPr>
          <p:nvPr>
            <p:ph idx="1"/>
          </p:nvPr>
        </p:nvSpPr>
        <p:spPr>
          <a:xfrm>
            <a:off x="838200" y="1062318"/>
            <a:ext cx="10515600" cy="5114645"/>
          </a:xfrm>
        </p:spPr>
        <p:txBody>
          <a:bodyPr>
            <a:normAutofit fontScale="92500" lnSpcReduction="20000"/>
          </a:bodyPr>
          <a:lstStyle/>
          <a:p>
            <a:r>
              <a:rPr lang="es-ES" dirty="0"/>
              <a:t>A partir del primer año de vida el niño gana en independencia, </a:t>
            </a:r>
            <a:r>
              <a:rPr lang="es-ES" u="sng" dirty="0">
                <a:solidFill>
                  <a:schemeClr val="accent4"/>
                </a:solidFill>
              </a:rPr>
              <a:t>ya es capaz de comunicar mejor lo que quiere y sus habilidades motoras y cognitivas se desarrollan a gran velocidad.</a:t>
            </a:r>
          </a:p>
          <a:p>
            <a:endParaRPr lang="es-ES" dirty="0"/>
          </a:p>
          <a:p>
            <a:endParaRPr lang="es-ES" dirty="0"/>
          </a:p>
          <a:p>
            <a:r>
              <a:rPr lang="es-ES" dirty="0"/>
              <a:t>A esta edad la mayoría de los niños ya habrán dado sus primeros pasos. Al inicio necesitará un poco de ayuda y es probable que camine apoyándose en los muebles para no caerse, pero a medida que pasen los meses irá ganando en equilibrio y podrá andar solo. </a:t>
            </a:r>
          </a:p>
          <a:p>
            <a:endParaRPr lang="es-ES" dirty="0"/>
          </a:p>
          <a:p>
            <a:r>
              <a:rPr lang="es-ES" dirty="0"/>
              <a:t>De hecho, a finales de los 2 años ya podrá correr y subir y bajar escaleras con relativa facilidad. A la par, </a:t>
            </a:r>
            <a:r>
              <a:rPr lang="es-ES" b="1" u="sng" dirty="0">
                <a:solidFill>
                  <a:schemeClr val="accent4"/>
                </a:solidFill>
              </a:rPr>
              <a:t>se desarrolla su motricidad fina</a:t>
            </a:r>
            <a:r>
              <a:rPr lang="es-ES" dirty="0"/>
              <a:t>, los movimientos manuales se vuelven más precisos y a los 2 años ya será capaz de utilizar la cuchara para llevarse los alimentos a la boca sin derramar el contenido.</a:t>
            </a:r>
          </a:p>
          <a:p>
            <a:endParaRPr lang="es-ES" dirty="0"/>
          </a:p>
        </p:txBody>
      </p:sp>
    </p:spTree>
    <p:extLst>
      <p:ext uri="{BB962C8B-B14F-4D97-AF65-F5344CB8AC3E}">
        <p14:creationId xmlns:p14="http://schemas.microsoft.com/office/powerpoint/2010/main" val="1714670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solidFill>
                  <a:schemeClr val="accent1">
                    <a:lumMod val="75000"/>
                  </a:schemeClr>
                </a:solidFill>
              </a:rPr>
              <a:t>EL DESARROLLO DEL NIÑO DE 1 A 2 AÑOS</a:t>
            </a:r>
            <a:br>
              <a:rPr lang="es-ES" b="1" dirty="0">
                <a:solidFill>
                  <a:schemeClr val="accent1">
                    <a:lumMod val="75000"/>
                  </a:schemeClr>
                </a:solidFill>
              </a:rPr>
            </a:br>
            <a:endParaRPr lang="es-NI" dirty="0"/>
          </a:p>
        </p:txBody>
      </p:sp>
      <p:sp>
        <p:nvSpPr>
          <p:cNvPr id="3" name="Marcador de contenido 2"/>
          <p:cNvSpPr>
            <a:spLocks noGrp="1"/>
          </p:cNvSpPr>
          <p:nvPr>
            <p:ph idx="1"/>
          </p:nvPr>
        </p:nvSpPr>
        <p:spPr>
          <a:xfrm>
            <a:off x="838200" y="1089212"/>
            <a:ext cx="10515600" cy="5087751"/>
          </a:xfrm>
        </p:spPr>
        <p:txBody>
          <a:bodyPr>
            <a:normAutofit fontScale="92500" lnSpcReduction="10000"/>
          </a:bodyPr>
          <a:lstStyle/>
          <a:p>
            <a:r>
              <a:rPr lang="es-ES" dirty="0"/>
              <a:t>En esta etapa ya puede decir algunas palabras con significado y comprender órdenes sencillas como “dame” o “toma”. De hecho, su vocabulario estará formado por unas 50 palabras, lo cual le permitirá comunicarse con más facilidad. </a:t>
            </a:r>
            <a:r>
              <a:rPr lang="es-ES" b="1" u="sng" dirty="0">
                <a:solidFill>
                  <a:schemeClr val="accent4"/>
                </a:solidFill>
              </a:rPr>
              <a:t>También puede contestar con un “sí” o un “no” a las preguntas que le hagan</a:t>
            </a:r>
            <a:r>
              <a:rPr lang="es-ES" dirty="0"/>
              <a:t>, así como </a:t>
            </a:r>
            <a:r>
              <a:rPr lang="es-ES" b="1" u="sng" dirty="0">
                <a:solidFill>
                  <a:schemeClr val="accent4"/>
                </a:solidFill>
              </a:rPr>
              <a:t>identificar algunos objetos </a:t>
            </a:r>
            <a:r>
              <a:rPr lang="es-ES" u="sng" dirty="0">
                <a:solidFill>
                  <a:schemeClr val="accent4"/>
                </a:solidFill>
              </a:rPr>
              <a:t>y animales usando sonidos onomatopéyicos</a:t>
            </a:r>
            <a:r>
              <a:rPr lang="es-ES" dirty="0"/>
              <a:t>. Además, es capaz de </a:t>
            </a:r>
            <a:r>
              <a:rPr lang="es-ES" u="sng" dirty="0">
                <a:solidFill>
                  <a:schemeClr val="accent4"/>
                </a:solidFill>
              </a:rPr>
              <a:t>relacionar la historia que escucha con las ilustraciones de los cuentos infantiles</a:t>
            </a:r>
            <a:r>
              <a:rPr lang="es-ES" dirty="0"/>
              <a:t>, un paso importante en el desarrollo de su </a:t>
            </a:r>
            <a:r>
              <a:rPr lang="es-ES" b="1" u="sng" dirty="0">
                <a:solidFill>
                  <a:schemeClr val="accent4"/>
                </a:solidFill>
              </a:rPr>
              <a:t>expresión verbal y el pensamiento simbólico.</a:t>
            </a:r>
          </a:p>
          <a:p>
            <a:endParaRPr lang="es-ES" dirty="0"/>
          </a:p>
          <a:p>
            <a:r>
              <a:rPr lang="es-ES" dirty="0"/>
              <a:t>Alrededor del año también empezará a estrenar su </a:t>
            </a:r>
            <a:r>
              <a:rPr lang="es-ES" u="sng" dirty="0">
                <a:solidFill>
                  <a:schemeClr val="accent4"/>
                </a:solidFill>
              </a:rPr>
              <a:t>incipiente carácter y será capaz de experimentar y expresar sentimientos más complejos como la vergüenza, el orgullo y los celos</a:t>
            </a:r>
            <a:r>
              <a:rPr lang="es-ES" dirty="0"/>
              <a:t>. Sin embargo, también aparecen las primeras rabietas ya que todavía </a:t>
            </a:r>
            <a:r>
              <a:rPr lang="es-ES" u="sng" dirty="0">
                <a:solidFill>
                  <a:schemeClr val="accent4"/>
                </a:solidFill>
              </a:rPr>
              <a:t>no es capaz de regular sus emociones</a:t>
            </a:r>
            <a:r>
              <a:rPr lang="es-ES" u="sng" dirty="0"/>
              <a:t>.</a:t>
            </a:r>
            <a:endParaRPr lang="es-NI" u="sng" dirty="0"/>
          </a:p>
          <a:p>
            <a:endParaRPr lang="es-NI" dirty="0"/>
          </a:p>
        </p:txBody>
      </p:sp>
    </p:spTree>
    <p:extLst>
      <p:ext uri="{BB962C8B-B14F-4D97-AF65-F5344CB8AC3E}">
        <p14:creationId xmlns:p14="http://schemas.microsoft.com/office/powerpoint/2010/main" val="1714615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solidFill>
                  <a:schemeClr val="accent1">
                    <a:lumMod val="75000"/>
                  </a:schemeClr>
                </a:solidFill>
              </a:rPr>
              <a:t>EL DESARROLLO DEL NIÑO DE 2 A 4 AÑOS</a:t>
            </a:r>
            <a:br>
              <a:rPr lang="es-ES" b="1" dirty="0">
                <a:solidFill>
                  <a:schemeClr val="accent1">
                    <a:lumMod val="75000"/>
                  </a:schemeClr>
                </a:solidFill>
              </a:rPr>
            </a:br>
            <a:endParaRPr lang="es-NI" b="1" dirty="0">
              <a:solidFill>
                <a:schemeClr val="accent1">
                  <a:lumMod val="75000"/>
                </a:schemeClr>
              </a:solidFill>
            </a:endParaRPr>
          </a:p>
        </p:txBody>
      </p:sp>
      <p:sp>
        <p:nvSpPr>
          <p:cNvPr id="3" name="Marcador de contenido 2"/>
          <p:cNvSpPr>
            <a:spLocks noGrp="1"/>
          </p:cNvSpPr>
          <p:nvPr>
            <p:ph idx="1"/>
          </p:nvPr>
        </p:nvSpPr>
        <p:spPr>
          <a:xfrm>
            <a:off x="838200" y="1183341"/>
            <a:ext cx="10515600" cy="4993622"/>
          </a:xfrm>
        </p:spPr>
        <p:txBody>
          <a:bodyPr>
            <a:normAutofit lnSpcReduction="10000"/>
          </a:bodyPr>
          <a:lstStyle/>
          <a:p>
            <a:r>
              <a:rPr lang="es-ES" dirty="0"/>
              <a:t>En este período el niño es más independiente y disfruta de su autonomía. Ha ganado un mayor control sobre sus movimientos y se siente más seguro de sí mismo. </a:t>
            </a:r>
            <a:r>
              <a:rPr lang="es-ES" b="1" u="sng" dirty="0">
                <a:solidFill>
                  <a:schemeClr val="accent4"/>
                </a:solidFill>
              </a:rPr>
              <a:t>Sus habilidades sociales también han mejorado </a:t>
            </a:r>
            <a:r>
              <a:rPr lang="es-ES" dirty="0"/>
              <a:t>por lo que se mostrará </a:t>
            </a:r>
            <a:r>
              <a:rPr lang="es-ES" b="1" u="sng" dirty="0">
                <a:solidFill>
                  <a:schemeClr val="accent4"/>
                </a:solidFill>
              </a:rPr>
              <a:t>más cooperativo</a:t>
            </a:r>
            <a:r>
              <a:rPr lang="es-ES" dirty="0"/>
              <a:t> en el hogar y empezará a </a:t>
            </a:r>
            <a:r>
              <a:rPr lang="es-ES" b="1" u="sng" dirty="0">
                <a:solidFill>
                  <a:schemeClr val="accent4"/>
                </a:solidFill>
              </a:rPr>
              <a:t>hacer amigos </a:t>
            </a:r>
            <a:r>
              <a:rPr lang="es-ES" dirty="0"/>
              <a:t>por sí solo.</a:t>
            </a:r>
          </a:p>
          <a:p>
            <a:endParaRPr lang="es-ES" dirty="0"/>
          </a:p>
          <a:p>
            <a:r>
              <a:rPr lang="es-ES" dirty="0"/>
              <a:t>Ahora habrá doblado prácticamente su estatura respecto al momento del nacimiento. </a:t>
            </a:r>
            <a:r>
              <a:rPr lang="es-ES" b="1" u="sng" dirty="0">
                <a:solidFill>
                  <a:schemeClr val="accent4"/>
                </a:solidFill>
              </a:rPr>
              <a:t>Su equilibrio y coordinación habrán mejorado </a:t>
            </a:r>
            <a:r>
              <a:rPr lang="es-ES" dirty="0"/>
              <a:t>notablemente, de manera que ya puede lanzar una pelota en alto e incluso </a:t>
            </a:r>
            <a:r>
              <a:rPr lang="es-ES" b="1" u="sng" dirty="0">
                <a:solidFill>
                  <a:schemeClr val="accent4"/>
                </a:solidFill>
              </a:rPr>
              <a:t>saltar en un solo pie</a:t>
            </a:r>
            <a:r>
              <a:rPr lang="es-ES" dirty="0"/>
              <a:t>. No obstante, uno de los cambios más importantes es que empieza a manifestarse </a:t>
            </a:r>
            <a:r>
              <a:rPr lang="es-ES" b="1" u="sng" dirty="0">
                <a:solidFill>
                  <a:schemeClr val="accent4"/>
                </a:solidFill>
              </a:rPr>
              <a:t>la dominancia lateral</a:t>
            </a:r>
            <a:r>
              <a:rPr lang="es-ES" dirty="0"/>
              <a:t>, de forma que empezará a utilizar más una mano que la otra, lo cual le ayudará a </a:t>
            </a:r>
            <a:r>
              <a:rPr lang="es-ES" b="1" u="sng" dirty="0">
                <a:solidFill>
                  <a:schemeClr val="accent4"/>
                </a:solidFill>
              </a:rPr>
              <a:t>perfeccionar sus movimientos motores finos.</a:t>
            </a:r>
          </a:p>
          <a:p>
            <a:endParaRPr lang="es-ES" dirty="0"/>
          </a:p>
        </p:txBody>
      </p:sp>
    </p:spTree>
    <p:extLst>
      <p:ext uri="{BB962C8B-B14F-4D97-AF65-F5344CB8AC3E}">
        <p14:creationId xmlns:p14="http://schemas.microsoft.com/office/powerpoint/2010/main" val="3668064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solidFill>
                  <a:schemeClr val="accent1">
                    <a:lumMod val="75000"/>
                  </a:schemeClr>
                </a:solidFill>
              </a:rPr>
              <a:t>EL DESARROLLO DEL NIÑO DE 2 A 4 AÑOS</a:t>
            </a:r>
            <a:br>
              <a:rPr lang="es-ES" b="1" dirty="0">
                <a:solidFill>
                  <a:schemeClr val="accent1">
                    <a:lumMod val="75000"/>
                  </a:schemeClr>
                </a:solidFill>
              </a:rPr>
            </a:br>
            <a:endParaRPr lang="es-NI" dirty="0"/>
          </a:p>
        </p:txBody>
      </p:sp>
      <p:sp>
        <p:nvSpPr>
          <p:cNvPr id="3" name="Marcador de contenido 2"/>
          <p:cNvSpPr>
            <a:spLocks noGrp="1"/>
          </p:cNvSpPr>
          <p:nvPr>
            <p:ph idx="1"/>
          </p:nvPr>
        </p:nvSpPr>
        <p:spPr>
          <a:xfrm>
            <a:off x="838200" y="1169894"/>
            <a:ext cx="10515600" cy="5007069"/>
          </a:xfrm>
        </p:spPr>
        <p:txBody>
          <a:bodyPr>
            <a:normAutofit fontScale="92500" lnSpcReduction="10000"/>
          </a:bodyPr>
          <a:lstStyle/>
          <a:p>
            <a:r>
              <a:rPr lang="es-ES" dirty="0"/>
              <a:t>A los </a:t>
            </a:r>
            <a:r>
              <a:rPr lang="es-ES" b="1" u="sng" dirty="0">
                <a:solidFill>
                  <a:schemeClr val="accent4"/>
                </a:solidFill>
              </a:rPr>
              <a:t>4 años ya habrá incorporado a su lenguaje </a:t>
            </a:r>
            <a:r>
              <a:rPr lang="es-ES" dirty="0"/>
              <a:t>alrededor de 1.000 palabras, por lo que podrá elaborar oraciones con hasta 5 palabras, lo cual le ayuda a comunicarse mejor. Su pensamiento e inteligencia también se están desarrollando, de manera que ahora es </a:t>
            </a:r>
            <a:r>
              <a:rPr lang="es-ES" b="1" u="sng" dirty="0">
                <a:solidFill>
                  <a:schemeClr val="accent4"/>
                </a:solidFill>
              </a:rPr>
              <a:t>capaz de comprender conceptos</a:t>
            </a:r>
            <a:r>
              <a:rPr lang="es-ES" dirty="0"/>
              <a:t> más complicados. </a:t>
            </a:r>
            <a:r>
              <a:rPr lang="es-ES" b="1" u="sng" dirty="0">
                <a:solidFill>
                  <a:schemeClr val="accent4"/>
                </a:solidFill>
              </a:rPr>
              <a:t>Su memoria también se ha consolidado y puede recordar órdenes sencillas</a:t>
            </a:r>
            <a:r>
              <a:rPr lang="es-ES" dirty="0"/>
              <a:t>, contar hasta 4 con facilidad, distinguir los colores y diferenciar los objetos según sus características.</a:t>
            </a:r>
          </a:p>
          <a:p>
            <a:endParaRPr lang="es-ES" dirty="0"/>
          </a:p>
          <a:p>
            <a:r>
              <a:rPr lang="es-ES" dirty="0"/>
              <a:t>No obstante, el hecho de que sea capaz de expresarse mejor </a:t>
            </a:r>
            <a:r>
              <a:rPr lang="es-ES" b="1" u="sng" dirty="0">
                <a:solidFill>
                  <a:schemeClr val="accent4"/>
                </a:solidFill>
              </a:rPr>
              <a:t>no significa que tenga un dominio pleno de sus emociones</a:t>
            </a:r>
            <a:r>
              <a:rPr lang="es-ES" dirty="0"/>
              <a:t>. En esta etapa persisten las rabietas y el llanto ya que todavía no sabe expresar asertivamente sus sentimientos. También es usual que se muestre más rebelde cuando siente demasiada presión o cuando quiere hacer valer su opinión y defender su independencia.</a:t>
            </a:r>
            <a:endParaRPr lang="es-NI" dirty="0"/>
          </a:p>
          <a:p>
            <a:endParaRPr lang="es-NI" dirty="0"/>
          </a:p>
        </p:txBody>
      </p:sp>
    </p:spTree>
    <p:extLst>
      <p:ext uri="{BB962C8B-B14F-4D97-AF65-F5344CB8AC3E}">
        <p14:creationId xmlns:p14="http://schemas.microsoft.com/office/powerpoint/2010/main" val="2249475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914400"/>
          </a:xfrm>
        </p:spPr>
        <p:txBody>
          <a:bodyPr>
            <a:normAutofit fontScale="90000"/>
          </a:bodyPr>
          <a:lstStyle/>
          <a:p>
            <a:br>
              <a:rPr lang="es-ES" b="1" dirty="0">
                <a:solidFill>
                  <a:schemeClr val="accent1">
                    <a:lumMod val="75000"/>
                  </a:schemeClr>
                </a:solidFill>
              </a:rPr>
            </a:br>
            <a:r>
              <a:rPr lang="es-ES" b="1" dirty="0">
                <a:solidFill>
                  <a:schemeClr val="accent1">
                    <a:lumMod val="75000"/>
                  </a:schemeClr>
                </a:solidFill>
              </a:rPr>
              <a:t>EL DESARROLLO DEL NIÑO DE 4 A 8 AÑOS</a:t>
            </a:r>
            <a:br>
              <a:rPr lang="es-ES" b="1" dirty="0">
                <a:solidFill>
                  <a:schemeClr val="accent1">
                    <a:lumMod val="75000"/>
                  </a:schemeClr>
                </a:solidFill>
              </a:rPr>
            </a:br>
            <a:endParaRPr lang="es-NI" b="1" dirty="0">
              <a:solidFill>
                <a:schemeClr val="accent1">
                  <a:lumMod val="75000"/>
                </a:schemeClr>
              </a:solidFill>
            </a:endParaRPr>
          </a:p>
        </p:txBody>
      </p:sp>
      <p:sp>
        <p:nvSpPr>
          <p:cNvPr id="3" name="Marcador de contenido 2"/>
          <p:cNvSpPr>
            <a:spLocks noGrp="1"/>
          </p:cNvSpPr>
          <p:nvPr>
            <p:ph idx="1"/>
          </p:nvPr>
        </p:nvSpPr>
        <p:spPr/>
        <p:txBody>
          <a:bodyPr>
            <a:normAutofit/>
          </a:bodyPr>
          <a:lstStyle/>
          <a:p>
            <a:r>
              <a:rPr lang="es-ES" dirty="0"/>
              <a:t>A esta edad el niño ya es lo suficientemente independiente como para hacer solo la mayoría de sus actividades cotidianas, por lo que comenzará a poner a prueba sus habilidades.</a:t>
            </a:r>
          </a:p>
          <a:p>
            <a:endParaRPr lang="es-ES" dirty="0"/>
          </a:p>
          <a:p>
            <a:r>
              <a:rPr lang="es-ES" dirty="0"/>
              <a:t>Entre los </a:t>
            </a:r>
            <a:r>
              <a:rPr lang="es-ES" b="1" u="sng" dirty="0">
                <a:solidFill>
                  <a:schemeClr val="accent4"/>
                </a:solidFill>
              </a:rPr>
              <a:t>4 y 8 años alcanza un control casi perfecto de sus movimientos</a:t>
            </a:r>
            <a:r>
              <a:rPr lang="es-ES" dirty="0"/>
              <a:t>, por lo que empieza a adquirir nuevas habilidades de coordinación que le permitirán aprender a montar bicicleta o patinar. </a:t>
            </a:r>
            <a:r>
              <a:rPr lang="es-ES" b="1" u="sng" dirty="0">
                <a:solidFill>
                  <a:schemeClr val="accent4"/>
                </a:solidFill>
              </a:rPr>
              <a:t>Su motricidad fina también se perfecciona</a:t>
            </a:r>
            <a:r>
              <a:rPr lang="es-ES" dirty="0"/>
              <a:t>, de hecho, sus trazos son mucho más firmes, </a:t>
            </a:r>
            <a:r>
              <a:rPr lang="es-ES" b="1" u="sng" dirty="0">
                <a:solidFill>
                  <a:schemeClr val="accent4"/>
                </a:solidFill>
              </a:rPr>
              <a:t>ya sabe escribir </a:t>
            </a:r>
            <a:r>
              <a:rPr lang="es-ES" dirty="0"/>
              <a:t>con relativa facilidad e incluso puede rasgar y recortar con mucha precisión.</a:t>
            </a:r>
          </a:p>
          <a:p>
            <a:endParaRPr lang="es-ES" dirty="0"/>
          </a:p>
        </p:txBody>
      </p:sp>
    </p:spTree>
    <p:extLst>
      <p:ext uri="{BB962C8B-B14F-4D97-AF65-F5344CB8AC3E}">
        <p14:creationId xmlns:p14="http://schemas.microsoft.com/office/powerpoint/2010/main" val="30667854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1414</Words>
  <Application>Microsoft Office PowerPoint</Application>
  <PresentationFormat>Panorámica</PresentationFormat>
  <Paragraphs>66</Paragraphs>
  <Slides>27</Slides>
  <Notes>0</Notes>
  <HiddenSlides>0</HiddenSlides>
  <MMClips>3</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Tema de Office</vt:lpstr>
      <vt:lpstr>TALLER DE TÉCNICAS DE ENTREVISTA A NNA CON ENFOQUE LÚDICO</vt:lpstr>
      <vt:lpstr>DESARROLLO DE NNA</vt:lpstr>
      <vt:lpstr>EL DESARROLLO DEL BEBÉ DE 0 A 12 MESES </vt:lpstr>
      <vt:lpstr>EL DESARROLLO DEL BEBÉ DE 0 A 12 MESES </vt:lpstr>
      <vt:lpstr>EL DESARROLLO DEL NIÑO DE 1 A 2 AÑOS </vt:lpstr>
      <vt:lpstr>EL DESARROLLO DEL NIÑO DE 1 A 2 AÑOS </vt:lpstr>
      <vt:lpstr>EL DESARROLLO DEL NIÑO DE 2 A 4 AÑOS </vt:lpstr>
      <vt:lpstr>EL DESARROLLO DEL NIÑO DE 2 A 4 AÑOS </vt:lpstr>
      <vt:lpstr> EL DESARROLLO DEL NIÑO DE 4 A 8 AÑOS </vt:lpstr>
      <vt:lpstr>EL DESARROLLO DEL NIÑO DE 4 A 8 AÑOS </vt:lpstr>
      <vt:lpstr>Presentación de PowerPoint</vt:lpstr>
      <vt:lpstr>DERECHOS DE NNA</vt:lpstr>
      <vt:lpstr>DESARROLLO EN LA ADOLESCENCIA</vt:lpstr>
      <vt:lpstr>Presentación de PowerPoint</vt:lpstr>
      <vt:lpstr>Presentación de PowerPoint</vt:lpstr>
      <vt:lpstr>Presentación de PowerPoint</vt:lpstr>
      <vt:lpstr>Presentación de PowerPoint</vt:lpstr>
      <vt:lpstr>ETAPA 1. CONFIANZA VERSUS DESCONFIANZA (0 – 18 MESES DE EDAD) </vt:lpstr>
      <vt:lpstr>Etapa 2. Autonomía versus vergüenza y duda. (18 meses – 3 años) </vt:lpstr>
      <vt:lpstr>Etapa 3. Iniciativa versus culpa (3 – 5 años) </vt:lpstr>
      <vt:lpstr>Etapa 4. Laboriosidad versus inferioridad (5 – 13 años) </vt:lpstr>
      <vt:lpstr>Etapa 5. Exploración de la Identidad versus difusión de la identidad (13 – 21 años) </vt:lpstr>
      <vt:lpstr>ADOLESCENCIA</vt:lpstr>
      <vt:lpstr>Etapa 6. Intimidad versus aislamiento (21 – 40 años) </vt:lpstr>
      <vt:lpstr>Etapa 7. Generatividad versus estancamiento (40 – 60 años) </vt:lpstr>
      <vt:lpstr>Etapa 8. Integridad del yo versus desesperación (a partir de los 60 años) </vt:lpstr>
      <vt:lpstr>FAMILIAS DISFUNCIONALES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Cuenta Microsoft</dc:creator>
  <cp:lastModifiedBy>Alfredo Téllez</cp:lastModifiedBy>
  <cp:revision>26</cp:revision>
  <dcterms:created xsi:type="dcterms:W3CDTF">2022-09-04T18:48:39Z</dcterms:created>
  <dcterms:modified xsi:type="dcterms:W3CDTF">2022-10-20T15:36:20Z</dcterms:modified>
</cp:coreProperties>
</file>